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12192000"/>
  <p:notesSz cx="6858000" cy="9144000"/>
  <p:embeddedFontLst>
    <p:embeddedFont>
      <p:font typeface="Bree Serif"/>
      <p:regular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BreeSerif-regular.fntdata"/><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mailto:a@b.it"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Shape 81"/>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it-IT"/>
              <a:t>Good Morning,</a:t>
            </a:r>
            <a:endParaRPr/>
          </a:p>
          <a:p>
            <a:pPr indent="0" lvl="0" marL="0" rtl="0">
              <a:spcBef>
                <a:spcPts val="0"/>
              </a:spcBef>
              <a:spcAft>
                <a:spcPts val="0"/>
              </a:spcAft>
              <a:buNone/>
            </a:pPr>
            <a:r>
              <a:rPr lang="it-IT"/>
              <a:t>Today we want to show you our project called FridgePI that is a smart fridge that will help you..</a:t>
            </a:r>
            <a:endParaRPr/>
          </a:p>
          <a:p>
            <a:pPr indent="0" lvl="0" marL="0" rtl="0">
              <a:spcBef>
                <a:spcPts val="0"/>
              </a:spcBef>
              <a:spcAft>
                <a:spcPts val="0"/>
              </a:spcAft>
              <a:buNone/>
            </a:pPr>
            <a:r>
              <a:t/>
            </a:r>
            <a:endParaRPr/>
          </a:p>
          <a:p>
            <a:pPr indent="0" lvl="0" marL="0" rtl="0">
              <a:spcBef>
                <a:spcPts val="0"/>
              </a:spcBef>
              <a:spcAft>
                <a:spcPts val="0"/>
              </a:spcAft>
              <a:buNone/>
            </a:pPr>
            <a:r>
              <a:rPr lang="it-IT"/>
              <a:t>Our main goal is to create a smart device for your home that could simplify some everyday activities.</a:t>
            </a:r>
            <a:endParaRPr/>
          </a:p>
          <a:p>
            <a:pPr indent="0" lvl="0" marL="0" rtl="0">
              <a:spcBef>
                <a:spcPts val="0"/>
              </a:spcBef>
              <a:spcAft>
                <a:spcPts val="0"/>
              </a:spcAft>
              <a:buNone/>
            </a:pPr>
            <a:r>
              <a:t/>
            </a:r>
            <a:endParaRPr/>
          </a:p>
          <a:p>
            <a:pPr indent="0" lvl="0" marL="0">
              <a:spcBef>
                <a:spcPts val="0"/>
              </a:spcBef>
              <a:spcAft>
                <a:spcPts val="0"/>
              </a:spcAft>
              <a:buNone/>
            </a:pPr>
            <a:r>
              <a:rPr lang="it-IT"/>
              <a:t>our idea start from..</a:t>
            </a:r>
            <a:endParaRPr/>
          </a:p>
        </p:txBody>
      </p:sp>
      <p:sp>
        <p:nvSpPr>
          <p:cNvPr id="82" name="Shape 82"/>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Shape 191"/>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it-IT"/>
              <a:t>Last: how can we install the system??</a:t>
            </a:r>
            <a:endParaRPr/>
          </a:p>
          <a:p>
            <a:pPr indent="0" lvl="0" marL="0">
              <a:spcBef>
                <a:spcPts val="0"/>
              </a:spcBef>
              <a:spcAft>
                <a:spcPts val="0"/>
              </a:spcAft>
              <a:buNone/>
            </a:pPr>
            <a:r>
              <a:t/>
            </a:r>
            <a:endParaRPr/>
          </a:p>
          <a:p>
            <a:pPr indent="0" lvl="0" marL="0">
              <a:spcBef>
                <a:spcPts val="0"/>
              </a:spcBef>
              <a:spcAft>
                <a:spcPts val="0"/>
              </a:spcAft>
              <a:buNone/>
            </a:pPr>
            <a:r>
              <a:rPr lang="it-IT"/>
              <a:t>You will be surprise on how easy it is</a:t>
            </a:r>
            <a:endParaRPr/>
          </a:p>
          <a:p>
            <a:pPr indent="0" lvl="0" marL="0">
              <a:spcBef>
                <a:spcPts val="0"/>
              </a:spcBef>
              <a:spcAft>
                <a:spcPts val="0"/>
              </a:spcAft>
              <a:buNone/>
            </a:pPr>
            <a:r>
              <a:rPr lang="it-IT"/>
              <a:t>you just need to plug in the cable, push the wps button on your home router, add the device and that’s it</a:t>
            </a:r>
            <a:endParaRPr/>
          </a:p>
          <a:p>
            <a:pPr indent="0" lvl="0" marL="0">
              <a:spcBef>
                <a:spcPts val="0"/>
              </a:spcBef>
              <a:spcAft>
                <a:spcPts val="0"/>
              </a:spcAft>
              <a:buNone/>
            </a:pPr>
            <a:r>
              <a:t/>
            </a:r>
            <a:endParaRPr/>
          </a:p>
          <a:p>
            <a:pPr indent="0" lvl="0" marL="0">
              <a:spcBef>
                <a:spcPts val="0"/>
              </a:spcBef>
              <a:spcAft>
                <a:spcPts val="0"/>
              </a:spcAft>
              <a:buNone/>
            </a:pPr>
            <a:r>
              <a:rPr lang="it-IT"/>
              <a:t>we can’t show it now because we have already connected the rasbperry of the fridge</a:t>
            </a:r>
            <a:endParaRPr/>
          </a:p>
          <a:p>
            <a:pPr indent="0" lvl="0" marL="0">
              <a:spcBef>
                <a:spcPts val="0"/>
              </a:spcBef>
              <a:spcAft>
                <a:spcPts val="0"/>
              </a:spcAft>
              <a:buNone/>
            </a:pPr>
            <a:r>
              <a:rPr lang="it-IT"/>
              <a:t>and moreover we don’t have an access point with wps.</a:t>
            </a:r>
            <a:endParaRPr/>
          </a:p>
          <a:p>
            <a:pPr indent="0" lvl="0" marL="0" rtl="0">
              <a:spcBef>
                <a:spcPts val="0"/>
              </a:spcBef>
              <a:spcAft>
                <a:spcPts val="0"/>
              </a:spcAft>
              <a:buNone/>
            </a:pPr>
            <a:r>
              <a:rPr lang="it-IT"/>
              <a:t>we tested it at home</a:t>
            </a:r>
            <a:endParaRPr/>
          </a:p>
        </p:txBody>
      </p:sp>
      <p:sp>
        <p:nvSpPr>
          <p:cNvPr id="192" name="Shape 192"/>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it-IT"/>
              <a:t>We thought about some future </a:t>
            </a:r>
            <a:r>
              <a:rPr lang="it-IT"/>
              <a:t>improvement</a:t>
            </a:r>
            <a:r>
              <a:rPr lang="it-IT"/>
              <a:t> that we could do using the architecture and information we have.</a:t>
            </a:r>
            <a:endParaRPr/>
          </a:p>
          <a:p>
            <a:pPr indent="0" lvl="0" marL="0" rtl="0">
              <a:spcBef>
                <a:spcPts val="0"/>
              </a:spcBef>
              <a:spcAft>
                <a:spcPts val="0"/>
              </a:spcAft>
              <a:buNone/>
            </a:pPr>
            <a:r>
              <a:t/>
            </a:r>
            <a:endParaRPr/>
          </a:p>
          <a:p>
            <a:pPr indent="0" lvl="0" marL="0" rtl="0">
              <a:spcBef>
                <a:spcPts val="0"/>
              </a:spcBef>
              <a:spcAft>
                <a:spcPts val="0"/>
              </a:spcAft>
              <a:buClr>
                <a:schemeClr val="dk1"/>
              </a:buClr>
              <a:buSzPts val="1100"/>
              <a:buFont typeface="Arial"/>
              <a:buNone/>
            </a:pPr>
            <a:r>
              <a:rPr lang="it-IT">
                <a:solidFill>
                  <a:schemeClr val="dk1"/>
                </a:solidFill>
              </a:rPr>
              <a:t>From the hardware view:</a:t>
            </a:r>
            <a:endParaRPr>
              <a:solidFill>
                <a:schemeClr val="dk1"/>
              </a:solidFill>
            </a:endParaRPr>
          </a:p>
          <a:p>
            <a:pPr indent="-317500" lvl="0" marL="457200" rtl="0">
              <a:spcBef>
                <a:spcPts val="0"/>
              </a:spcBef>
              <a:spcAft>
                <a:spcPts val="0"/>
              </a:spcAft>
              <a:buClr>
                <a:schemeClr val="dk1"/>
              </a:buClr>
              <a:buSzPts val="1400"/>
              <a:buChar char="-"/>
            </a:pPr>
            <a:r>
              <a:rPr lang="it-IT">
                <a:solidFill>
                  <a:schemeClr val="dk1"/>
                </a:solidFill>
              </a:rPr>
              <a:t>insert more cameras on the same shelfs to have a better view</a:t>
            </a:r>
            <a:endParaRPr>
              <a:solidFill>
                <a:schemeClr val="dk1"/>
              </a:solidFill>
            </a:endParaRPr>
          </a:p>
          <a:p>
            <a:pPr indent="-317500" lvl="0" marL="457200" rtl="0">
              <a:spcBef>
                <a:spcPts val="0"/>
              </a:spcBef>
              <a:spcAft>
                <a:spcPts val="0"/>
              </a:spcAft>
              <a:buClr>
                <a:schemeClr val="dk1"/>
              </a:buClr>
              <a:buSzPts val="1400"/>
              <a:buChar char="-"/>
            </a:pPr>
            <a:r>
              <a:rPr lang="it-IT">
                <a:solidFill>
                  <a:schemeClr val="dk1"/>
                </a:solidFill>
              </a:rPr>
              <a:t>insert a magnetic sensor to improve the understanding of when to take a pictures</a:t>
            </a:r>
            <a:endParaRPr>
              <a:solidFill>
                <a:schemeClr val="dk1"/>
              </a:solidFill>
            </a:endParaRPr>
          </a:p>
          <a:p>
            <a:pPr indent="0" lvl="0" marL="0" rtl="0">
              <a:spcBef>
                <a:spcPts val="0"/>
              </a:spcBef>
              <a:spcAft>
                <a:spcPts val="0"/>
              </a:spcAft>
              <a:buNone/>
            </a:pPr>
            <a:r>
              <a:rPr lang="it-IT"/>
              <a:t>From the software view</a:t>
            </a:r>
            <a:endParaRPr/>
          </a:p>
          <a:p>
            <a:pPr indent="-317500" lvl="0" marL="457200">
              <a:spcBef>
                <a:spcPts val="0"/>
              </a:spcBef>
              <a:spcAft>
                <a:spcPts val="0"/>
              </a:spcAft>
              <a:buSzPts val="1400"/>
              <a:buChar char="-"/>
            </a:pPr>
            <a:r>
              <a:rPr lang="it-IT"/>
              <a:t>We would like to integrate with google??</a:t>
            </a:r>
            <a:endParaRPr/>
          </a:p>
          <a:p>
            <a:pPr indent="-317500" lvl="0" marL="457200" rtl="0">
              <a:spcBef>
                <a:spcPts val="0"/>
              </a:spcBef>
              <a:spcAft>
                <a:spcPts val="0"/>
              </a:spcAft>
              <a:buSzPts val="1400"/>
              <a:buChar char="-"/>
            </a:pPr>
            <a:r>
              <a:rPr lang="it-IT"/>
              <a:t>We could think about a shared list between flatmates</a:t>
            </a:r>
            <a:endParaRPr/>
          </a:p>
          <a:p>
            <a:pPr indent="-317500" lvl="0" marL="457200" rtl="0">
              <a:spcBef>
                <a:spcPts val="0"/>
              </a:spcBef>
              <a:spcAft>
                <a:spcPts val="0"/>
              </a:spcAft>
              <a:buSzPts val="1400"/>
              <a:buChar char="-"/>
            </a:pPr>
            <a:r>
              <a:rPr lang="it-IT"/>
              <a:t>We could integrate the app with an advisor that suggests you the shop to do based on your habits</a:t>
            </a:r>
            <a:endParaRPr/>
          </a:p>
          <a:p>
            <a:pPr indent="-317500" lvl="0" marL="457200" rtl="0">
              <a:spcBef>
                <a:spcPts val="0"/>
              </a:spcBef>
              <a:spcAft>
                <a:spcPts val="0"/>
              </a:spcAft>
              <a:buSzPts val="1400"/>
              <a:buChar char="-"/>
            </a:pPr>
            <a:r>
              <a:rPr lang="it-IT"/>
              <a:t>Create a way to insert the expiration date</a:t>
            </a:r>
            <a:endParaRPr/>
          </a:p>
          <a:p>
            <a:pPr indent="-317500" lvl="0" marL="457200" rtl="0">
              <a:spcBef>
                <a:spcPts val="0"/>
              </a:spcBef>
              <a:spcAft>
                <a:spcPts val="0"/>
              </a:spcAft>
              <a:buSzPts val="1400"/>
              <a:buChar char="-"/>
            </a:pPr>
            <a:r>
              <a:rPr lang="it-IT"/>
              <a:t>Integration with amazon for the shop</a:t>
            </a:r>
            <a:endParaRPr/>
          </a:p>
          <a:p>
            <a:pPr indent="0" lvl="0" marL="0" rtl="0">
              <a:spcBef>
                <a:spcPts val="0"/>
              </a:spcBef>
              <a:spcAft>
                <a:spcPts val="0"/>
              </a:spcAft>
              <a:buNone/>
            </a:pPr>
            <a:r>
              <a:t/>
            </a:r>
            <a:endParaRPr/>
          </a:p>
        </p:txBody>
      </p:sp>
      <p:sp>
        <p:nvSpPr>
          <p:cNvPr id="202" name="Shape 202"/>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it-IT"/>
              <a:t>Thank you for the attention</a:t>
            </a:r>
            <a:endParaRPr/>
          </a:p>
        </p:txBody>
      </p:sp>
      <p:sp>
        <p:nvSpPr>
          <p:cNvPr id="211" name="Shape 211"/>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it-IT"/>
              <a:t>Let’s start with some statistics:</a:t>
            </a:r>
            <a:endParaRPr/>
          </a:p>
          <a:p>
            <a:pPr indent="0" lvl="0" marL="0">
              <a:spcBef>
                <a:spcPts val="0"/>
              </a:spcBef>
              <a:spcAft>
                <a:spcPts val="0"/>
              </a:spcAft>
              <a:buNone/>
            </a:pPr>
            <a:r>
              <a:rPr lang="it-IT"/>
              <a:t>the Time Use Institute made a survey to understand how much time you spend at the supermarket on average an guess what?!</a:t>
            </a:r>
            <a:endParaRPr/>
          </a:p>
          <a:p>
            <a:pPr indent="0" lvl="0" marL="0">
              <a:spcBef>
                <a:spcPts val="0"/>
              </a:spcBef>
              <a:spcAft>
                <a:spcPts val="0"/>
              </a:spcAft>
              <a:buNone/>
            </a:pPr>
            <a:r>
              <a:rPr lang="it-IT"/>
              <a:t>more than a hour a week</a:t>
            </a:r>
            <a:endParaRPr/>
          </a:p>
          <a:p>
            <a:pPr indent="0" lvl="0" marL="0">
              <a:spcBef>
                <a:spcPts val="0"/>
              </a:spcBef>
              <a:spcAft>
                <a:spcPts val="0"/>
              </a:spcAft>
              <a:buNone/>
            </a:pPr>
            <a:r>
              <a:rPr lang="it-IT"/>
              <a:t>if you do some maths, it means a hundred and 10 days of your life time!!</a:t>
            </a:r>
            <a:endParaRPr/>
          </a:p>
          <a:p>
            <a:pPr indent="0" lvl="0" marL="0">
              <a:spcBef>
                <a:spcPts val="0"/>
              </a:spcBef>
              <a:spcAft>
                <a:spcPts val="0"/>
              </a:spcAft>
              <a:buNone/>
            </a:pPr>
            <a:r>
              <a:rPr lang="it-IT"/>
              <a:t>pretty impressive</a:t>
            </a:r>
            <a:endParaRPr/>
          </a:p>
          <a:p>
            <a:pPr indent="0" lvl="0" marL="0">
              <a:spcBef>
                <a:spcPts val="0"/>
              </a:spcBef>
              <a:spcAft>
                <a:spcPts val="0"/>
              </a:spcAft>
              <a:buNone/>
            </a:pPr>
            <a:r>
              <a:t/>
            </a:r>
            <a:endParaRPr/>
          </a:p>
          <a:p>
            <a:pPr indent="0" lvl="0" marL="0">
              <a:spcBef>
                <a:spcPts val="0"/>
              </a:spcBef>
              <a:spcAft>
                <a:spcPts val="0"/>
              </a:spcAft>
              <a:buNone/>
            </a:pPr>
            <a:r>
              <a:rPr lang="it-IT"/>
              <a:t>and who knows about the time you spend just thinking about what to eat overall!!</a:t>
            </a:r>
            <a:endParaRPr/>
          </a:p>
        </p:txBody>
      </p:sp>
      <p:sp>
        <p:nvSpPr>
          <p:cNvPr id="91" name="Shape 91"/>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Shape 100"/>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it-IT"/>
              <a:t>The idea of this project come out also from s</a:t>
            </a:r>
            <a:r>
              <a:rPr lang="it-IT"/>
              <a:t>ome common questions that we ask ourself on a daily basis</a:t>
            </a:r>
            <a:endParaRPr/>
          </a:p>
          <a:p>
            <a:pPr indent="0" lvl="0" marL="0" rtl="0">
              <a:spcBef>
                <a:spcPts val="0"/>
              </a:spcBef>
              <a:spcAft>
                <a:spcPts val="0"/>
              </a:spcAft>
              <a:buNone/>
            </a:pPr>
            <a:r>
              <a:t/>
            </a:r>
            <a:endParaRPr/>
          </a:p>
          <a:p>
            <a:pPr indent="0" lvl="0" marL="0" rtl="0">
              <a:spcBef>
                <a:spcPts val="0"/>
              </a:spcBef>
              <a:spcAft>
                <a:spcPts val="0"/>
              </a:spcAft>
              <a:buNone/>
            </a:pPr>
            <a:r>
              <a:rPr lang="it-IT"/>
              <a:t>What’s in my fridge?</a:t>
            </a:r>
            <a:endParaRPr/>
          </a:p>
          <a:p>
            <a:pPr indent="0" lvl="0" marL="0" rtl="0">
              <a:spcBef>
                <a:spcPts val="0"/>
              </a:spcBef>
              <a:spcAft>
                <a:spcPts val="0"/>
              </a:spcAft>
              <a:buNone/>
            </a:pPr>
            <a:r>
              <a:rPr lang="it-IT"/>
              <a:t>Because usually you insert the grocieries in the fridge without paying to much attention</a:t>
            </a:r>
            <a:endParaRPr/>
          </a:p>
          <a:p>
            <a:pPr indent="0" lvl="0" marL="0" rtl="0">
              <a:spcBef>
                <a:spcPts val="0"/>
              </a:spcBef>
              <a:spcAft>
                <a:spcPts val="0"/>
              </a:spcAft>
              <a:buNone/>
            </a:pPr>
            <a:r>
              <a:rPr lang="it-IT"/>
              <a:t>Following</a:t>
            </a:r>
            <a:endParaRPr/>
          </a:p>
          <a:p>
            <a:pPr indent="0" lvl="0" marL="0" rtl="0">
              <a:spcBef>
                <a:spcPts val="0"/>
              </a:spcBef>
              <a:spcAft>
                <a:spcPts val="0"/>
              </a:spcAft>
              <a:buNone/>
            </a:pPr>
            <a:r>
              <a:rPr lang="it-IT"/>
              <a:t>What can I eat for dinner?</a:t>
            </a:r>
            <a:endParaRPr/>
          </a:p>
          <a:p>
            <a:pPr indent="0" lvl="0" marL="0" rtl="0">
              <a:spcBef>
                <a:spcPts val="0"/>
              </a:spcBef>
              <a:spcAft>
                <a:spcPts val="0"/>
              </a:spcAft>
              <a:buNone/>
            </a:pPr>
            <a:r>
              <a:rPr lang="it-IT"/>
              <a:t>for the same reasons</a:t>
            </a:r>
            <a:endParaRPr/>
          </a:p>
          <a:p>
            <a:pPr indent="0" lvl="0" marL="0" rtl="0">
              <a:spcBef>
                <a:spcPts val="0"/>
              </a:spcBef>
              <a:spcAft>
                <a:spcPts val="0"/>
              </a:spcAft>
              <a:buNone/>
            </a:pPr>
            <a:r>
              <a:rPr lang="it-IT"/>
              <a:t>And last but not least</a:t>
            </a:r>
            <a:endParaRPr/>
          </a:p>
          <a:p>
            <a:pPr indent="0" lvl="0" marL="0" rtl="0">
              <a:spcBef>
                <a:spcPts val="0"/>
              </a:spcBef>
              <a:spcAft>
                <a:spcPts val="0"/>
              </a:spcAft>
              <a:buNone/>
            </a:pPr>
            <a:r>
              <a:rPr lang="it-IT"/>
              <a:t>Do I need to go to the market to buy some food or I have everything I need?</a:t>
            </a:r>
            <a:endParaRPr/>
          </a:p>
          <a:p>
            <a:pPr indent="0" lvl="0" marL="0" rtl="0">
              <a:spcBef>
                <a:spcPts val="0"/>
              </a:spcBef>
              <a:spcAft>
                <a:spcPts val="0"/>
              </a:spcAft>
              <a:buNone/>
            </a:pPr>
            <a:r>
              <a:t/>
            </a:r>
            <a:endParaRPr/>
          </a:p>
          <a:p>
            <a:pPr indent="0" lvl="0" marL="0" rtl="0">
              <a:spcBef>
                <a:spcPts val="0"/>
              </a:spcBef>
              <a:spcAft>
                <a:spcPts val="0"/>
              </a:spcAft>
              <a:buNone/>
            </a:pPr>
            <a:r>
              <a:rPr lang="it-IT"/>
              <a:t>Of course to answer, you should remember what you actually have in your fridge and storage units</a:t>
            </a:r>
            <a:endParaRPr/>
          </a:p>
        </p:txBody>
      </p:sp>
      <p:sp>
        <p:nvSpPr>
          <p:cNvPr id="101" name="Shape 101"/>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Shape 111"/>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it-IT"/>
              <a:t>So what? How can we deal with this problem?</a:t>
            </a:r>
            <a:endParaRPr/>
          </a:p>
          <a:p>
            <a:pPr indent="0" lvl="0" marL="0">
              <a:spcBef>
                <a:spcPts val="0"/>
              </a:spcBef>
              <a:spcAft>
                <a:spcPts val="0"/>
              </a:spcAft>
              <a:buNone/>
            </a:pPr>
            <a:r>
              <a:t/>
            </a:r>
            <a:endParaRPr/>
          </a:p>
          <a:p>
            <a:pPr indent="0" lvl="0" marL="0">
              <a:spcBef>
                <a:spcPts val="0"/>
              </a:spcBef>
              <a:spcAft>
                <a:spcPts val="0"/>
              </a:spcAft>
              <a:buNone/>
            </a:pPr>
            <a:r>
              <a:rPr lang="it-IT"/>
              <a:t>We built a fully automated monitoring system for your storages</a:t>
            </a:r>
            <a:endParaRPr/>
          </a:p>
          <a:p>
            <a:pPr indent="0" lvl="0" marL="0">
              <a:spcBef>
                <a:spcPts val="0"/>
              </a:spcBef>
              <a:spcAft>
                <a:spcPts val="0"/>
              </a:spcAft>
              <a:buNone/>
            </a:pPr>
            <a:r>
              <a:t/>
            </a:r>
            <a:endParaRPr/>
          </a:p>
          <a:p>
            <a:pPr indent="0" lvl="0" marL="0">
              <a:spcBef>
                <a:spcPts val="0"/>
              </a:spcBef>
              <a:spcAft>
                <a:spcPts val="0"/>
              </a:spcAft>
              <a:buNone/>
            </a:pPr>
            <a:r>
              <a:rPr lang="it-IT"/>
              <a:t>The core features of our system are:</a:t>
            </a:r>
            <a:endParaRPr/>
          </a:p>
          <a:p>
            <a:pPr indent="-317500" lvl="0" marL="457200" rtl="0">
              <a:spcBef>
                <a:spcPts val="0"/>
              </a:spcBef>
              <a:spcAft>
                <a:spcPts val="0"/>
              </a:spcAft>
              <a:buSzPts val="1400"/>
              <a:buChar char="-"/>
            </a:pPr>
            <a:r>
              <a:rPr lang="it-IT"/>
              <a:t>no overhead for you: you don’t need to write down what you have in the fridge nor to scan the barcode of each product </a:t>
            </a:r>
            <a:endParaRPr/>
          </a:p>
          <a:p>
            <a:pPr indent="-317500" lvl="0" marL="457200" rtl="0">
              <a:spcBef>
                <a:spcPts val="0"/>
              </a:spcBef>
              <a:spcAft>
                <a:spcPts val="0"/>
              </a:spcAft>
              <a:buSzPts val="1400"/>
              <a:buChar char="-"/>
            </a:pPr>
            <a:r>
              <a:rPr lang="it-IT"/>
              <a:t>always </a:t>
            </a:r>
            <a:r>
              <a:rPr lang="it-IT"/>
              <a:t>available</a:t>
            </a:r>
            <a:r>
              <a:rPr lang="it-IT"/>
              <a:t> everywhere: you have the list in your web app so always with you</a:t>
            </a:r>
            <a:endParaRPr/>
          </a:p>
          <a:p>
            <a:pPr indent="-317500" lvl="0" marL="457200" rtl="0">
              <a:spcBef>
                <a:spcPts val="0"/>
              </a:spcBef>
              <a:spcAft>
                <a:spcPts val="0"/>
              </a:spcAft>
              <a:buSzPts val="1400"/>
              <a:buChar char="-"/>
            </a:pPr>
            <a:r>
              <a:rPr lang="it-IT"/>
              <a:t>always up-to-date: when you open up the application you can refresh it and have everything ready</a:t>
            </a:r>
            <a:endParaRPr/>
          </a:p>
          <a:p>
            <a:pPr indent="-317500" lvl="0" marL="457200" rtl="0">
              <a:spcBef>
                <a:spcPts val="0"/>
              </a:spcBef>
              <a:spcAft>
                <a:spcPts val="0"/>
              </a:spcAft>
              <a:buSzPts val="1400"/>
              <a:buChar char="-"/>
            </a:pPr>
            <a:r>
              <a:rPr lang="it-IT"/>
              <a:t>a lot of possible extensions: that we have done like the recipes advisors and that we could do later on. for example you can integrate the information that you obtain with other device to make it even smarter</a:t>
            </a:r>
            <a:endParaRPr/>
          </a:p>
        </p:txBody>
      </p:sp>
      <p:sp>
        <p:nvSpPr>
          <p:cNvPr id="112" name="Shape 112"/>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it-IT"/>
              <a:t>Let’s take a look to the system architecture:</a:t>
            </a:r>
            <a:endParaRPr/>
          </a:p>
          <a:p>
            <a:pPr indent="-317500" lvl="0" marL="457200" rtl="0">
              <a:spcBef>
                <a:spcPts val="0"/>
              </a:spcBef>
              <a:spcAft>
                <a:spcPts val="0"/>
              </a:spcAft>
              <a:buSzPts val="1400"/>
              <a:buChar char="-"/>
            </a:pPr>
            <a:r>
              <a:rPr lang="it-IT"/>
              <a:t>we have a central server that </a:t>
            </a:r>
            <a:r>
              <a:rPr lang="it-IT"/>
              <a:t>communicates</a:t>
            </a:r>
            <a:r>
              <a:rPr lang="it-IT"/>
              <a:t> with the raspberry inside the fridge and the client web app</a:t>
            </a:r>
            <a:endParaRPr/>
          </a:p>
          <a:p>
            <a:pPr indent="-317500" lvl="0" marL="457200" rtl="0">
              <a:spcBef>
                <a:spcPts val="0"/>
              </a:spcBef>
              <a:spcAft>
                <a:spcPts val="0"/>
              </a:spcAft>
              <a:buSzPts val="1400"/>
              <a:buChar char="-"/>
            </a:pPr>
            <a:r>
              <a:rPr lang="it-IT"/>
              <a:t>In the fridge there is a raspberry with some other components that we will see in the next slide</a:t>
            </a:r>
            <a:endParaRPr/>
          </a:p>
          <a:p>
            <a:pPr indent="-317500" lvl="0" marL="457200" rtl="0">
              <a:spcBef>
                <a:spcPts val="0"/>
              </a:spcBef>
              <a:spcAft>
                <a:spcPts val="0"/>
              </a:spcAft>
              <a:buSzPts val="1400"/>
              <a:buChar char="-"/>
            </a:pPr>
            <a:r>
              <a:rPr lang="it-IT"/>
              <a:t>The web app is built using the react framework</a:t>
            </a:r>
            <a:endParaRPr/>
          </a:p>
          <a:p>
            <a:pPr indent="-317500" lvl="0" marL="457200" rtl="0">
              <a:spcBef>
                <a:spcPts val="0"/>
              </a:spcBef>
              <a:spcAft>
                <a:spcPts val="0"/>
              </a:spcAft>
              <a:buSzPts val="1400"/>
              <a:buChar char="-"/>
            </a:pPr>
            <a:r>
              <a:rPr lang="it-IT"/>
              <a:t>The server used the TensorFlow library for the image recognition of the products</a:t>
            </a:r>
            <a:endParaRPr/>
          </a:p>
          <a:p>
            <a:pPr indent="-317500" lvl="0" marL="457200" rtl="0">
              <a:spcBef>
                <a:spcPts val="0"/>
              </a:spcBef>
              <a:spcAft>
                <a:spcPts val="0"/>
              </a:spcAft>
              <a:buSzPts val="1400"/>
              <a:buChar char="-"/>
            </a:pPr>
            <a:r>
              <a:rPr lang="it-IT"/>
              <a:t>It also use a database, mLab, to store all the information about the users and the products</a:t>
            </a:r>
            <a:endParaRPr/>
          </a:p>
          <a:p>
            <a:pPr indent="-317500" lvl="0" marL="457200" rtl="0">
              <a:spcBef>
                <a:spcPts val="0"/>
              </a:spcBef>
              <a:spcAft>
                <a:spcPts val="0"/>
              </a:spcAft>
              <a:buSzPts val="1400"/>
              <a:buChar char="-"/>
            </a:pPr>
            <a:r>
              <a:rPr lang="it-IT"/>
              <a:t>Finally it asks the information about the recipes that you can make with the products you have, to the food2fork API  </a:t>
            </a:r>
            <a:endParaRPr/>
          </a:p>
          <a:p>
            <a:pPr indent="0" lvl="0" marL="0" rtl="0">
              <a:spcBef>
                <a:spcPts val="0"/>
              </a:spcBef>
              <a:spcAft>
                <a:spcPts val="0"/>
              </a:spcAft>
              <a:buNone/>
            </a:pPr>
            <a:r>
              <a:t/>
            </a:r>
            <a:endParaRPr/>
          </a:p>
          <a:p>
            <a:pPr indent="0" lvl="0" marL="0">
              <a:spcBef>
                <a:spcPts val="0"/>
              </a:spcBef>
              <a:spcAft>
                <a:spcPts val="0"/>
              </a:spcAft>
              <a:buNone/>
            </a:pPr>
            <a:r>
              <a:rPr lang="it-IT"/>
              <a:t>Of course all the communication used the HTTP protocol</a:t>
            </a:r>
            <a:endParaRPr/>
          </a:p>
          <a:p>
            <a:pPr indent="0" lvl="0" marL="0">
              <a:spcBef>
                <a:spcPts val="0"/>
              </a:spcBef>
              <a:spcAft>
                <a:spcPts val="0"/>
              </a:spcAft>
              <a:buNone/>
            </a:pPr>
            <a:r>
              <a:rPr lang="it-IT"/>
              <a:t>-----</a:t>
            </a:r>
            <a:endParaRPr/>
          </a:p>
          <a:p>
            <a:pPr indent="0" lvl="0" marL="0">
              <a:spcBef>
                <a:spcPts val="0"/>
              </a:spcBef>
              <a:spcAft>
                <a:spcPts val="0"/>
              </a:spcAft>
              <a:buNone/>
            </a:pPr>
            <a:r>
              <a:t/>
            </a:r>
            <a:endParaRPr/>
          </a:p>
          <a:p>
            <a:pPr indent="0" lvl="0" marL="0">
              <a:spcBef>
                <a:spcPts val="0"/>
              </a:spcBef>
              <a:spcAft>
                <a:spcPts val="0"/>
              </a:spcAft>
              <a:buNone/>
            </a:pPr>
            <a:r>
              <a:rPr lang="it-IT"/>
              <a:t>The system that we take today is a simple prototype  in order to let you have a solid idea of what is capable of. This pc is used as a server, this as router and as you can see a very realistic fridge. And you will see in a moment a live demo.</a:t>
            </a:r>
            <a:endParaRPr/>
          </a:p>
        </p:txBody>
      </p:sp>
      <p:sp>
        <p:nvSpPr>
          <p:cNvPr id="124" name="Shape 124"/>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it-IT"/>
              <a:t>Let’s have a closer look to the hardware</a:t>
            </a:r>
            <a:endParaRPr/>
          </a:p>
          <a:p>
            <a:pPr indent="0" lvl="0" marL="0">
              <a:spcBef>
                <a:spcPts val="0"/>
              </a:spcBef>
              <a:spcAft>
                <a:spcPts val="0"/>
              </a:spcAft>
              <a:buNone/>
            </a:pPr>
            <a:r>
              <a:t/>
            </a:r>
            <a:endParaRPr/>
          </a:p>
          <a:p>
            <a:pPr indent="0" lvl="0" marL="0">
              <a:spcBef>
                <a:spcPts val="0"/>
              </a:spcBef>
              <a:spcAft>
                <a:spcPts val="0"/>
              </a:spcAft>
              <a:buNone/>
            </a:pPr>
            <a:r>
              <a:rPr lang="it-IT"/>
              <a:t>-So first of all we have a light sensor used to add the automatic behaviour to take the pictures of the food inside the fridge.</a:t>
            </a:r>
            <a:endParaRPr/>
          </a:p>
          <a:p>
            <a:pPr indent="0" lvl="0" marL="0">
              <a:spcBef>
                <a:spcPts val="0"/>
              </a:spcBef>
              <a:spcAft>
                <a:spcPts val="0"/>
              </a:spcAft>
              <a:buNone/>
            </a:pPr>
            <a:r>
              <a:rPr lang="it-IT"/>
              <a:t>Inside every fridge there is a light when you open the door: that’s the signal to wake up the mechanism.</a:t>
            </a:r>
            <a:endParaRPr/>
          </a:p>
          <a:p>
            <a:pPr indent="0" lvl="0" marL="0">
              <a:spcBef>
                <a:spcPts val="0"/>
              </a:spcBef>
              <a:spcAft>
                <a:spcPts val="0"/>
              </a:spcAft>
              <a:buNone/>
            </a:pPr>
            <a:r>
              <a:rPr lang="it-IT"/>
              <a:t>We assume that everytime person open the fridge, he probably change the status of the inside. So when the person close the door, </a:t>
            </a:r>
            <a:endParaRPr/>
          </a:p>
          <a:p>
            <a:pPr indent="0" lvl="0" marL="0" rtl="0">
              <a:spcBef>
                <a:spcPts val="0"/>
              </a:spcBef>
              <a:spcAft>
                <a:spcPts val="0"/>
              </a:spcAft>
              <a:buNone/>
            </a:pPr>
            <a:r>
              <a:rPr lang="it-IT"/>
              <a:t>the white led, used like a flash, lights up the environment so that the PI cam can take the picture.</a:t>
            </a:r>
            <a:endParaRPr/>
          </a:p>
        </p:txBody>
      </p:sp>
      <p:sp>
        <p:nvSpPr>
          <p:cNvPr id="147" name="Shape 147"/>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it-IT"/>
              <a:t>We said that the server perform a semantic segmentation using the state of the art technologies, and recognizing each single product using a specifically trained Convolutional Neural Network, built with the help of the TensorFlow library.</a:t>
            </a:r>
            <a:endParaRPr/>
          </a:p>
          <a:p>
            <a:pPr indent="0" lvl="0" marL="0">
              <a:spcBef>
                <a:spcPts val="0"/>
              </a:spcBef>
              <a:spcAft>
                <a:spcPts val="0"/>
              </a:spcAft>
              <a:buNone/>
            </a:pPr>
            <a:r>
              <a:rPr lang="it-IT"/>
              <a:t>So as an example you can see a picture taken inside the fridge of some common products</a:t>
            </a:r>
            <a:endParaRPr/>
          </a:p>
          <a:p>
            <a:pPr indent="0" lvl="0" marL="0">
              <a:spcBef>
                <a:spcPts val="0"/>
              </a:spcBef>
              <a:spcAft>
                <a:spcPts val="0"/>
              </a:spcAft>
              <a:buNone/>
            </a:pPr>
            <a:r>
              <a:rPr lang="it-IT"/>
              <a:t>On the right you can see the list that you obtain as you will have in your web app</a:t>
            </a:r>
            <a:endParaRPr/>
          </a:p>
        </p:txBody>
      </p:sp>
      <p:sp>
        <p:nvSpPr>
          <p:cNvPr id="165" name="Shape 165"/>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it-IT">
                <a:solidFill>
                  <a:schemeClr val="dk1"/>
                </a:solidFill>
              </a:rPr>
              <a:t>Always </a:t>
            </a:r>
            <a:r>
              <a:rPr lang="it-IT">
                <a:solidFill>
                  <a:schemeClr val="dk1"/>
                </a:solidFill>
              </a:rPr>
              <a:t>Available</a:t>
            </a:r>
            <a:endParaRPr>
              <a:solidFill>
                <a:schemeClr val="dk1"/>
              </a:solidFill>
            </a:endParaRPr>
          </a:p>
          <a:p>
            <a:pPr indent="0" lvl="0" marL="0">
              <a:spcBef>
                <a:spcPts val="0"/>
              </a:spcBef>
              <a:spcAft>
                <a:spcPts val="0"/>
              </a:spcAft>
              <a:buClr>
                <a:schemeClr val="dk1"/>
              </a:buClr>
              <a:buSzPts val="1100"/>
              <a:buFont typeface="Arial"/>
              <a:buNone/>
            </a:pPr>
            <a:r>
              <a:t/>
            </a:r>
            <a:endParaRPr>
              <a:solidFill>
                <a:schemeClr val="dk1"/>
              </a:solidFill>
            </a:endParaRPr>
          </a:p>
          <a:p>
            <a:pPr indent="0" lvl="0" marL="0">
              <a:spcBef>
                <a:spcPts val="0"/>
              </a:spcBef>
              <a:spcAft>
                <a:spcPts val="0"/>
              </a:spcAft>
              <a:buClr>
                <a:schemeClr val="dk1"/>
              </a:buClr>
              <a:buSzPts val="1100"/>
              <a:buFont typeface="Arial"/>
              <a:buNone/>
            </a:pPr>
            <a:r>
              <a:rPr lang="it-IT">
                <a:solidFill>
                  <a:schemeClr val="dk1"/>
                </a:solidFill>
              </a:rPr>
              <a:t>The first use case is the story of all our lives:</a:t>
            </a:r>
            <a:endParaRPr>
              <a:solidFill>
                <a:schemeClr val="dk1"/>
              </a:solidFill>
            </a:endParaRPr>
          </a:p>
          <a:p>
            <a:pPr indent="0" lvl="0" marL="0">
              <a:spcBef>
                <a:spcPts val="0"/>
              </a:spcBef>
              <a:spcAft>
                <a:spcPts val="0"/>
              </a:spcAft>
              <a:buClr>
                <a:schemeClr val="dk1"/>
              </a:buClr>
              <a:buSzPts val="1100"/>
              <a:buFont typeface="Arial"/>
              <a:buNone/>
            </a:pPr>
            <a:r>
              <a:rPr lang="it-IT">
                <a:solidFill>
                  <a:schemeClr val="dk1"/>
                </a:solidFill>
              </a:rPr>
              <a:t>While we work or study, a question come up on our mind: what can I eat for dinner??</a:t>
            </a:r>
            <a:endParaRPr>
              <a:solidFill>
                <a:schemeClr val="dk1"/>
              </a:solidFill>
            </a:endParaRPr>
          </a:p>
          <a:p>
            <a:pPr indent="0" lvl="0" marL="0">
              <a:spcBef>
                <a:spcPts val="0"/>
              </a:spcBef>
              <a:spcAft>
                <a:spcPts val="0"/>
              </a:spcAft>
              <a:buClr>
                <a:schemeClr val="dk1"/>
              </a:buClr>
              <a:buSzPts val="1100"/>
              <a:buFont typeface="Arial"/>
              <a:buNone/>
            </a:pPr>
            <a:r>
              <a:rPr lang="it-IT">
                <a:solidFill>
                  <a:schemeClr val="dk1"/>
                </a:solidFill>
              </a:rPr>
              <a:t>Or think about when you are at the supermarket and you have to buy the food.. </a:t>
            </a:r>
            <a:endParaRPr>
              <a:solidFill>
                <a:schemeClr val="dk1"/>
              </a:solidFill>
            </a:endParaRPr>
          </a:p>
          <a:p>
            <a:pPr indent="0" lvl="0" marL="0">
              <a:spcBef>
                <a:spcPts val="0"/>
              </a:spcBef>
              <a:spcAft>
                <a:spcPts val="0"/>
              </a:spcAft>
              <a:buClr>
                <a:schemeClr val="dk1"/>
              </a:buClr>
              <a:buSzPts val="1100"/>
              <a:buFont typeface="Arial"/>
              <a:buNone/>
            </a:pPr>
            <a:r>
              <a:rPr lang="it-IT">
                <a:solidFill>
                  <a:schemeClr val="dk1"/>
                </a:solidFill>
              </a:rPr>
              <a:t>Of course you don’t remember what you have in the fridge </a:t>
            </a:r>
            <a:r>
              <a:rPr lang="it-IT">
                <a:solidFill>
                  <a:schemeClr val="dk1"/>
                </a:solidFill>
              </a:rPr>
              <a:t>exactly</a:t>
            </a:r>
            <a:r>
              <a:rPr lang="it-IT">
                <a:solidFill>
                  <a:schemeClr val="dk1"/>
                </a:solidFill>
              </a:rPr>
              <a:t> because probably you went to the market some time ago!</a:t>
            </a:r>
            <a:endParaRPr>
              <a:solidFill>
                <a:schemeClr val="dk1"/>
              </a:solidFill>
            </a:endParaRPr>
          </a:p>
          <a:p>
            <a:pPr indent="0" lvl="0" marL="0">
              <a:spcBef>
                <a:spcPts val="0"/>
              </a:spcBef>
              <a:spcAft>
                <a:spcPts val="0"/>
              </a:spcAft>
              <a:buClr>
                <a:schemeClr val="dk1"/>
              </a:buClr>
              <a:buSzPts val="1100"/>
              <a:buFont typeface="Arial"/>
              <a:buNone/>
            </a:pPr>
            <a:r>
              <a:rPr lang="it-IT">
                <a:solidFill>
                  <a:schemeClr val="dk1"/>
                </a:solidFill>
              </a:rPr>
              <a:t>Luckily that time you put the stuff in the fridge and our system acquired and processed the data.</a:t>
            </a:r>
            <a:endParaRPr>
              <a:solidFill>
                <a:schemeClr val="dk1"/>
              </a:solidFill>
            </a:endParaRPr>
          </a:p>
          <a:p>
            <a:pPr indent="0" lvl="0" marL="0">
              <a:spcBef>
                <a:spcPts val="0"/>
              </a:spcBef>
              <a:spcAft>
                <a:spcPts val="0"/>
              </a:spcAft>
              <a:buClr>
                <a:schemeClr val="dk1"/>
              </a:buClr>
              <a:buSzPts val="1100"/>
              <a:buFont typeface="Arial"/>
              <a:buNone/>
            </a:pPr>
            <a:r>
              <a:t/>
            </a:r>
            <a:endParaRPr>
              <a:solidFill>
                <a:schemeClr val="dk1"/>
              </a:solidFill>
            </a:endParaRPr>
          </a:p>
          <a:p>
            <a:pPr indent="0" lvl="0" marL="0">
              <a:spcBef>
                <a:spcPts val="0"/>
              </a:spcBef>
              <a:spcAft>
                <a:spcPts val="0"/>
              </a:spcAft>
              <a:buClr>
                <a:schemeClr val="dk1"/>
              </a:buClr>
              <a:buSzPts val="1100"/>
              <a:buFont typeface="Arial"/>
              <a:buNone/>
            </a:pPr>
            <a:r>
              <a:rPr lang="it-IT">
                <a:solidFill>
                  <a:schemeClr val="dk1"/>
                </a:solidFill>
              </a:rPr>
              <a:t>Let’s see an example of this availability in the web app:</a:t>
            </a:r>
            <a:endParaRPr>
              <a:solidFill>
                <a:schemeClr val="dk1"/>
              </a:solidFill>
            </a:endParaRPr>
          </a:p>
          <a:p>
            <a:pPr indent="0" lvl="0" marL="0">
              <a:spcBef>
                <a:spcPts val="0"/>
              </a:spcBef>
              <a:spcAft>
                <a:spcPts val="0"/>
              </a:spcAft>
              <a:buClr>
                <a:schemeClr val="dk1"/>
              </a:buClr>
              <a:buSzPts val="1100"/>
              <a:buFont typeface="Arial"/>
              <a:buNone/>
            </a:pPr>
            <a:r>
              <a:rPr lang="it-IT" u="sng">
                <a:solidFill>
                  <a:schemeClr val="hlink"/>
                </a:solidFill>
                <a:hlinkClick r:id="rId2"/>
              </a:rPr>
              <a:t>a@b.it</a:t>
            </a:r>
            <a:r>
              <a:rPr lang="it-IT">
                <a:solidFill>
                  <a:schemeClr val="dk1"/>
                </a:solidFill>
              </a:rPr>
              <a:t> is a demo account</a:t>
            </a:r>
            <a:endParaRPr>
              <a:solidFill>
                <a:schemeClr val="dk1"/>
              </a:solidFill>
            </a:endParaRPr>
          </a:p>
          <a:p>
            <a:pPr indent="0" lvl="0" marL="0">
              <a:spcBef>
                <a:spcPts val="0"/>
              </a:spcBef>
              <a:spcAft>
                <a:spcPts val="0"/>
              </a:spcAft>
              <a:buClr>
                <a:schemeClr val="dk1"/>
              </a:buClr>
              <a:buSzPts val="1100"/>
              <a:buFont typeface="Arial"/>
              <a:buNone/>
            </a:pPr>
            <a:r>
              <a:rPr lang="it-IT">
                <a:solidFill>
                  <a:schemeClr val="dk1"/>
                </a:solidFill>
              </a:rPr>
              <a:t>login e see list and this is the product that he has in all his storage units of the house</a:t>
            </a:r>
            <a:endParaRPr>
              <a:solidFill>
                <a:schemeClr val="dk1"/>
              </a:solidFill>
            </a:endParaRPr>
          </a:p>
          <a:p>
            <a:pPr indent="0" lvl="0" marL="0">
              <a:spcBef>
                <a:spcPts val="0"/>
              </a:spcBef>
              <a:spcAft>
                <a:spcPts val="0"/>
              </a:spcAft>
              <a:buClr>
                <a:schemeClr val="dk1"/>
              </a:buClr>
              <a:buSzPts val="1100"/>
              <a:buFont typeface="Arial"/>
              <a:buNone/>
            </a:pPr>
            <a:r>
              <a:t/>
            </a:r>
            <a:endParaRPr>
              <a:solidFill>
                <a:schemeClr val="dk1"/>
              </a:solidFill>
            </a:endParaRPr>
          </a:p>
          <a:p>
            <a:pPr indent="0" lvl="0" marL="0">
              <a:spcBef>
                <a:spcPts val="0"/>
              </a:spcBef>
              <a:spcAft>
                <a:spcPts val="0"/>
              </a:spcAft>
              <a:buClr>
                <a:schemeClr val="dk1"/>
              </a:buClr>
              <a:buSzPts val="1100"/>
              <a:buFont typeface="Arial"/>
              <a:buNone/>
            </a:pPr>
            <a:r>
              <a:rPr lang="it-IT">
                <a:solidFill>
                  <a:schemeClr val="dk1"/>
                </a:solidFill>
              </a:rPr>
              <a:t>FINE</a:t>
            </a:r>
            <a:endParaRPr>
              <a:solidFill>
                <a:schemeClr val="dk1"/>
              </a:solidFill>
            </a:endParaRPr>
          </a:p>
          <a:p>
            <a:pPr indent="0" lvl="0" mar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Sei a lavoro o al supermercato ma non sai cosa hai in frigo</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Per fortuna qualche giorno fa hai messo i prodotti in frigo/dispensa</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Prendi il cellulare, apri l’app e hai tutto quello di cui hai bisogno</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In più hai poca fantasia ma sei di fretta al supermercato</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Ti servono ricette decenti per la sera</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APP!</a:t>
            </a:r>
            <a:endParaRPr>
              <a:solidFill>
                <a:schemeClr val="dk1"/>
              </a:solidFill>
            </a:endParaRPr>
          </a:p>
          <a:p>
            <a:pPr indent="-317500" lvl="0" marL="457200" rtl="0">
              <a:spcBef>
                <a:spcPts val="0"/>
              </a:spcBef>
              <a:spcAft>
                <a:spcPts val="0"/>
              </a:spcAft>
              <a:buClr>
                <a:schemeClr val="dk1"/>
              </a:buClr>
              <a:buSzPts val="1400"/>
              <a:buChar char="-"/>
            </a:pPr>
            <a:r>
              <a:rPr lang="it-IT">
                <a:solidFill>
                  <a:schemeClr val="dk1"/>
                </a:solidFill>
              </a:rPr>
              <a:t>se sei al supermercato ti serve la ricetta per decidere cosa comprare</a:t>
            </a:r>
            <a:endParaRPr>
              <a:solidFill>
                <a:schemeClr val="dk1"/>
              </a:solidFill>
            </a:endParaRPr>
          </a:p>
          <a:p>
            <a:pPr indent="-317500" lvl="0" marL="457200" rtl="0">
              <a:spcBef>
                <a:spcPts val="0"/>
              </a:spcBef>
              <a:spcAft>
                <a:spcPts val="0"/>
              </a:spcAft>
              <a:buClr>
                <a:schemeClr val="dk1"/>
              </a:buClr>
              <a:buSzPts val="1400"/>
              <a:buChar char="-"/>
            </a:pPr>
            <a:r>
              <a:rPr lang="it-IT">
                <a:solidFill>
                  <a:schemeClr val="dk1"/>
                </a:solidFill>
              </a:rPr>
              <a:t>se sei in ufficio vuoi consiglio per mangiare</a:t>
            </a:r>
            <a:endParaRPr/>
          </a:p>
        </p:txBody>
      </p:sp>
      <p:sp>
        <p:nvSpPr>
          <p:cNvPr id="174" name="Shape 174"/>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it-IT"/>
              <a:t>At this point there is another use case:</a:t>
            </a:r>
            <a:endParaRPr/>
          </a:p>
          <a:p>
            <a:pPr indent="0" lvl="0" marL="0" rtl="0">
              <a:spcBef>
                <a:spcPts val="0"/>
              </a:spcBef>
              <a:spcAft>
                <a:spcPts val="0"/>
              </a:spcAft>
              <a:buNone/>
            </a:pPr>
            <a:r>
              <a:rPr lang="it-IT"/>
              <a:t>Recognition an</a:t>
            </a:r>
            <a:r>
              <a:rPr lang="it-IT"/>
              <a:t>d advisor</a:t>
            </a:r>
            <a:endParaRPr/>
          </a:p>
          <a:p>
            <a:pPr indent="0" lvl="0" marL="0" rtl="0">
              <a:spcBef>
                <a:spcPts val="0"/>
              </a:spcBef>
              <a:spcAft>
                <a:spcPts val="0"/>
              </a:spcAft>
              <a:buNone/>
            </a:pPr>
            <a:r>
              <a:rPr lang="it-IT"/>
              <a:t>first recognition:</a:t>
            </a:r>
            <a:endParaRPr/>
          </a:p>
          <a:p>
            <a:pPr indent="0" lvl="0" marL="0">
              <a:spcBef>
                <a:spcPts val="0"/>
              </a:spcBef>
              <a:spcAft>
                <a:spcPts val="0"/>
              </a:spcAft>
              <a:buNone/>
            </a:pPr>
            <a:r>
              <a:t/>
            </a:r>
            <a:endParaRPr/>
          </a:p>
          <a:p>
            <a:pPr indent="0" lvl="0" marL="0">
              <a:spcBef>
                <a:spcPts val="0"/>
              </a:spcBef>
              <a:spcAft>
                <a:spcPts val="0"/>
              </a:spcAft>
              <a:buNone/>
            </a:pPr>
            <a:r>
              <a:rPr lang="it-IT"/>
              <a:t>Let’s try an example: he is Mario Rossi. </a:t>
            </a:r>
            <a:endParaRPr/>
          </a:p>
          <a:p>
            <a:pPr indent="0" lvl="0" marL="0">
              <a:spcBef>
                <a:spcPts val="0"/>
              </a:spcBef>
              <a:spcAft>
                <a:spcPts val="0"/>
              </a:spcAft>
              <a:buNone/>
            </a:pPr>
            <a:r>
              <a:t/>
            </a:r>
            <a:endParaRPr>
              <a:solidFill>
                <a:schemeClr val="dk1"/>
              </a:solidFill>
            </a:endParaRPr>
          </a:p>
          <a:p>
            <a:pPr indent="0" lvl="0" marL="0">
              <a:spcBef>
                <a:spcPts val="0"/>
              </a:spcBef>
              <a:spcAft>
                <a:spcPts val="0"/>
              </a:spcAft>
              <a:buNone/>
            </a:pPr>
            <a:r>
              <a:rPr lang="it-IT">
                <a:solidFill>
                  <a:schemeClr val="dk1"/>
                </a:solidFill>
              </a:rPr>
              <a:t>Now</a:t>
            </a:r>
            <a:endParaRPr/>
          </a:p>
          <a:p>
            <a:pPr indent="0" lvl="0" marL="0">
              <a:spcBef>
                <a:spcPts val="0"/>
              </a:spcBef>
              <a:spcAft>
                <a:spcPts val="0"/>
              </a:spcAft>
              <a:buNone/>
            </a:pPr>
            <a:r>
              <a:rPr lang="it-IT"/>
              <a:t>He just get back from the supermarket and he bought some food.</a:t>
            </a:r>
            <a:endParaRPr/>
          </a:p>
          <a:p>
            <a:pPr indent="0" lvl="0" marL="0" rtl="0">
              <a:spcBef>
                <a:spcPts val="0"/>
              </a:spcBef>
              <a:spcAft>
                <a:spcPts val="0"/>
              </a:spcAft>
              <a:buNone/>
            </a:pPr>
            <a:r>
              <a:rPr lang="it-IT"/>
              <a:t>He puts them in the storage units and asks himself about what to cook tonight</a:t>
            </a:r>
            <a:endParaRPr/>
          </a:p>
          <a:p>
            <a:pPr indent="0" lvl="0" marL="0" rt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So now the system is taking the picture of what we have inside and it’s sending it to the server</a:t>
            </a:r>
            <a:endParaRPr>
              <a:solidFill>
                <a:schemeClr val="dk1"/>
              </a:solidFill>
            </a:endParaRPr>
          </a:p>
          <a:p>
            <a:pPr indent="0" lvl="0" marL="0">
              <a:spcBef>
                <a:spcPts val="0"/>
              </a:spcBef>
              <a:spcAft>
                <a:spcPts val="0"/>
              </a:spcAft>
              <a:buNone/>
            </a:pPr>
            <a:r>
              <a:rPr lang="it-IT">
                <a:solidFill>
                  <a:schemeClr val="dk1"/>
                </a:solidFill>
              </a:rPr>
              <a:t>Let’s give a second to this process…</a:t>
            </a:r>
            <a:endParaRPr>
              <a:solidFill>
                <a:schemeClr val="dk1"/>
              </a:solidFill>
            </a:endParaRPr>
          </a:p>
          <a:p>
            <a:pPr indent="0" lvl="0" marL="0">
              <a:spcBef>
                <a:spcPts val="0"/>
              </a:spcBef>
              <a:spcAft>
                <a:spcPts val="0"/>
              </a:spcAft>
              <a:buNone/>
            </a:pPr>
            <a:r>
              <a:rPr lang="it-IT">
                <a:solidFill>
                  <a:schemeClr val="dk1"/>
                </a:solidFill>
              </a:rPr>
              <a:t>Now we update the list: the system made a recognition of what we have inside the fridge right now.</a:t>
            </a:r>
            <a:endParaRPr>
              <a:solidFill>
                <a:schemeClr val="dk1"/>
              </a:solidFill>
            </a:endParaRPr>
          </a:p>
          <a:p>
            <a:pPr indent="0" lvl="0" marL="0">
              <a:spcBef>
                <a:spcPts val="0"/>
              </a:spcBef>
              <a:spcAft>
                <a:spcPts val="0"/>
              </a:spcAft>
              <a:buNone/>
            </a:pPr>
            <a:r>
              <a:t/>
            </a:r>
            <a:endParaRPr>
              <a:solidFill>
                <a:schemeClr val="dk1"/>
              </a:solidFill>
            </a:endParaRPr>
          </a:p>
          <a:p>
            <a:pPr indent="0" lvl="0" marL="0">
              <a:spcBef>
                <a:spcPts val="0"/>
              </a:spcBef>
              <a:spcAft>
                <a:spcPts val="0"/>
              </a:spcAft>
              <a:buNone/>
            </a:pPr>
            <a:r>
              <a:rPr lang="it-IT">
                <a:solidFill>
                  <a:schemeClr val="dk1"/>
                </a:solidFill>
              </a:rPr>
              <a:t>Let’s think that mario is thirsty and he wants to make him a cup of tea</a:t>
            </a:r>
            <a:endParaRPr>
              <a:solidFill>
                <a:schemeClr val="dk1"/>
              </a:solidFill>
            </a:endParaRPr>
          </a:p>
          <a:p>
            <a:pPr indent="0" lvl="0" marL="0">
              <a:spcBef>
                <a:spcPts val="0"/>
              </a:spcBef>
              <a:spcAft>
                <a:spcPts val="0"/>
              </a:spcAft>
              <a:buNone/>
            </a:pPr>
            <a:r>
              <a:rPr lang="it-IT">
                <a:solidFill>
                  <a:schemeClr val="dk1"/>
                </a:solidFill>
              </a:rPr>
              <a:t>He took away the tea from the fridge.</a:t>
            </a:r>
            <a:endParaRPr>
              <a:solidFill>
                <a:schemeClr val="dk1"/>
              </a:solidFill>
            </a:endParaRPr>
          </a:p>
          <a:p>
            <a:pPr indent="0" lvl="0" marL="0">
              <a:spcBef>
                <a:spcPts val="0"/>
              </a:spcBef>
              <a:spcAft>
                <a:spcPts val="0"/>
              </a:spcAft>
              <a:buNone/>
            </a:pPr>
            <a:r>
              <a:t/>
            </a:r>
            <a:endParaRPr>
              <a:solidFill>
                <a:schemeClr val="dk1"/>
              </a:solidFill>
            </a:endParaRPr>
          </a:p>
          <a:p>
            <a:pPr indent="0" lvl="0" marL="0">
              <a:spcBef>
                <a:spcPts val="0"/>
              </a:spcBef>
              <a:spcAft>
                <a:spcPts val="0"/>
              </a:spcAft>
              <a:buNone/>
            </a:pPr>
            <a:r>
              <a:rPr lang="it-IT">
                <a:solidFill>
                  <a:schemeClr val="dk1"/>
                </a:solidFill>
              </a:rPr>
              <a:t>Now he ask himself what can he prepare for dinner tonight?</a:t>
            </a:r>
            <a:endParaRPr>
              <a:solidFill>
                <a:schemeClr val="dk1"/>
              </a:solidFill>
            </a:endParaRPr>
          </a:p>
          <a:p>
            <a:pPr indent="0" lvl="0" marL="0">
              <a:spcBef>
                <a:spcPts val="0"/>
              </a:spcBef>
              <a:spcAft>
                <a:spcPts val="0"/>
              </a:spcAft>
              <a:buNone/>
            </a:pPr>
            <a:r>
              <a:rPr lang="it-IT">
                <a:solidFill>
                  <a:schemeClr val="dk1"/>
                </a:solidFill>
              </a:rPr>
              <a:t>He just need to go back to the web app, update the list that now will not have the tea</a:t>
            </a:r>
            <a:endParaRPr>
              <a:solidFill>
                <a:schemeClr val="dk1"/>
              </a:solidFill>
            </a:endParaRPr>
          </a:p>
          <a:p>
            <a:pPr indent="0" lvl="0" marL="0">
              <a:spcBef>
                <a:spcPts val="0"/>
              </a:spcBef>
              <a:spcAft>
                <a:spcPts val="0"/>
              </a:spcAft>
              <a:buNone/>
            </a:pPr>
            <a:r>
              <a:rPr lang="it-IT">
                <a:solidFill>
                  <a:schemeClr val="dk1"/>
                </a:solidFill>
              </a:rPr>
              <a:t>and  just clicking on recipes we ask to the food2fork API to gives us some advice about the recipes we can make starting from the products we have. </a:t>
            </a:r>
            <a:endParaRPr>
              <a:solidFill>
                <a:schemeClr val="dk1"/>
              </a:solidFill>
            </a:endParaRPr>
          </a:p>
          <a:p>
            <a:pPr indent="0" lvl="0" marL="0">
              <a:spcBef>
                <a:spcPts val="0"/>
              </a:spcBef>
              <a:spcAft>
                <a:spcPts val="0"/>
              </a:spcAft>
              <a:buNone/>
            </a:pPr>
            <a:r>
              <a:t/>
            </a:r>
            <a:endParaRPr>
              <a:solidFill>
                <a:schemeClr val="dk1"/>
              </a:solidFill>
            </a:endParaRPr>
          </a:p>
          <a:p>
            <a:pPr indent="0" lvl="0" marL="0">
              <a:spcBef>
                <a:spcPts val="0"/>
              </a:spcBef>
              <a:spcAft>
                <a:spcPts val="0"/>
              </a:spcAft>
              <a:buNone/>
            </a:pPr>
            <a:r>
              <a:rPr lang="it-IT">
                <a:solidFill>
                  <a:schemeClr val="dk1"/>
                </a:solidFill>
              </a:rPr>
              <a:t>FINE</a:t>
            </a:r>
            <a:endParaRPr>
              <a:solidFill>
                <a:schemeClr val="dk1"/>
              </a:solidFill>
            </a:endParaRPr>
          </a:p>
          <a:p>
            <a:pPr indent="0" lvl="0" marL="0" rt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While we can see the web app that you will open on your browser / mobile phone</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(parla app: è in react, bootstrap, user friendly</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fai login (o ti registri se è la prima volta) and you arrive to page with the list</a:t>
            </a:r>
            <a:endParaRPr>
              <a:solidFill>
                <a:schemeClr val="dk1"/>
              </a:solidFill>
            </a:endParaRPr>
          </a:p>
          <a:p>
            <a:pPr indent="0" lvl="0" marL="0" rt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Once you have the data, you reload the list pushing that button</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and you can see the list updated with the products that he just inserted</a:t>
            </a:r>
            <a:endParaRPr>
              <a:solidFill>
                <a:schemeClr val="dk1"/>
              </a:solidFill>
            </a:endParaRPr>
          </a:p>
          <a:p>
            <a:pPr indent="0" lvl="0" marL="0" rtl="0">
              <a:spcBef>
                <a:spcPts val="0"/>
              </a:spcBef>
              <a:spcAft>
                <a:spcPts val="0"/>
              </a:spcAft>
              <a:buClr>
                <a:schemeClr val="dk1"/>
              </a:buClr>
              <a:buSzPts val="1100"/>
              <a:buFont typeface="Arial"/>
              <a:buNone/>
            </a:pPr>
            <a:r>
              <a:rPr lang="it-IT">
                <a:solidFill>
                  <a:schemeClr val="dk1"/>
                </a:solidFill>
              </a:rPr>
              <a:t>it’s a demo so of course there are some errors as you can see but we will see some future improvements further</a:t>
            </a:r>
            <a:endParaRPr>
              <a:solidFill>
                <a:schemeClr val="dk1"/>
              </a:solidFill>
            </a:endParaRPr>
          </a:p>
          <a:p>
            <a:pPr indent="0" lvl="0" marL="0" rtl="0">
              <a:spcBef>
                <a:spcPts val="0"/>
              </a:spcBef>
              <a:spcAft>
                <a:spcPts val="0"/>
              </a:spcAft>
              <a:buClr>
                <a:schemeClr val="dk1"/>
              </a:buClr>
              <a:buSzPts val="1100"/>
              <a:buFont typeface="Arial"/>
              <a:buNone/>
            </a:pPr>
            <a:r>
              <a:t/>
            </a:r>
            <a:endParaRPr>
              <a:solidFill>
                <a:schemeClr val="dk1"/>
              </a:solidFill>
            </a:endParaRPr>
          </a:p>
          <a:p>
            <a:pPr indent="0" lvl="0" marL="0" rtl="0">
              <a:spcBef>
                <a:spcPts val="0"/>
              </a:spcBef>
              <a:spcAft>
                <a:spcPts val="0"/>
              </a:spcAft>
              <a:buNone/>
            </a:pPr>
            <a:r>
              <a:t/>
            </a:r>
            <a:endParaRPr/>
          </a:p>
        </p:txBody>
      </p:sp>
      <p:sp>
        <p:nvSpPr>
          <p:cNvPr id="183" name="Shape 183"/>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titolo" type="title">
  <p:cSld name="TITLE">
    <p:spTree>
      <p:nvGrpSpPr>
        <p:cNvPr id="11" name="Shape 11"/>
        <p:cNvGrpSpPr/>
        <p:nvPr/>
      </p:nvGrpSpPr>
      <p:grpSpPr>
        <a:xfrm>
          <a:off x="0" y="0"/>
          <a:ext cx="0" cy="0"/>
          <a:chOff x="0" y="0"/>
          <a:chExt cx="0" cy="0"/>
        </a:xfrm>
      </p:grpSpPr>
      <p:sp>
        <p:nvSpPr>
          <p:cNvPr id="12" name="Shape 12"/>
          <p:cNvSpPr txBox="1"/>
          <p:nvPr>
            <p:ph type="ctrTitle"/>
          </p:nvPr>
        </p:nvSpPr>
        <p:spPr>
          <a:xfrm>
            <a:off x="1524000" y="1122363"/>
            <a:ext cx="9144000" cy="2387600"/>
          </a:xfrm>
          <a:prstGeom prst="rect">
            <a:avLst/>
          </a:prstGeom>
          <a:noFill/>
          <a:ln>
            <a:noFill/>
          </a:ln>
        </p:spPr>
        <p:txBody>
          <a:bodyPr anchorCtr="0" anchor="b" bIns="91425" lIns="91425" spcFirstLastPara="1" rIns="91425" wrap="square" tIns="91425"/>
          <a:lstStyle>
            <a:lvl1pPr lvl="0" marR="0" rtl="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Shape 13"/>
          <p:cNvSpPr txBox="1"/>
          <p:nvPr>
            <p:ph idx="1" type="subTitle"/>
          </p:nvPr>
        </p:nvSpPr>
        <p:spPr>
          <a:xfrm>
            <a:off x="1524000" y="3602038"/>
            <a:ext cx="9144000" cy="1655762"/>
          </a:xfrm>
          <a:prstGeom prst="rect">
            <a:avLst/>
          </a:prstGeom>
          <a:noFill/>
          <a:ln>
            <a:noFill/>
          </a:ln>
        </p:spPr>
        <p:txBody>
          <a:bodyPr anchorCtr="0" anchor="t" bIns="91425" lIns="91425" spcFirstLastPara="1" rIns="91425" wrap="square" tIns="91425"/>
          <a:lstStyle>
            <a:lvl1pPr lvl="0" marR="0" rtl="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rtl="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Shape 14"/>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 name="Shape 1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 name="Shape 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olo e testo verticale" type="vertTx">
  <p:cSld name="VERTICAL_TEXT">
    <p:spTree>
      <p:nvGrpSpPr>
        <p:cNvPr id="68" name="Shape 68"/>
        <p:cNvGrpSpPr/>
        <p:nvPr/>
      </p:nvGrpSpPr>
      <p:grpSpPr>
        <a:xfrm>
          <a:off x="0" y="0"/>
          <a:ext cx="0" cy="0"/>
          <a:chOff x="0" y="0"/>
          <a:chExt cx="0" cy="0"/>
        </a:xfrm>
      </p:grpSpPr>
      <p:sp>
        <p:nvSpPr>
          <p:cNvPr id="69" name="Shape 69"/>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Shape 70"/>
          <p:cNvSpPr txBox="1"/>
          <p:nvPr>
            <p:ph idx="1" type="body"/>
          </p:nvPr>
        </p:nvSpPr>
        <p:spPr>
          <a:xfrm rot="5400000">
            <a:off x="3920331" y="-1256506"/>
            <a:ext cx="4351338" cy="105156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1" name="Shape 71"/>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2" name="Shape 7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3" name="Shape 7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olo e testo verticale" type="vertTitleAndTx">
  <p:cSld name="VERTICAL_TITLE_AND_VERTICAL_TEXT">
    <p:spTree>
      <p:nvGrpSpPr>
        <p:cNvPr id="74" name="Shape 74"/>
        <p:cNvGrpSpPr/>
        <p:nvPr/>
      </p:nvGrpSpPr>
      <p:grpSpPr>
        <a:xfrm>
          <a:off x="0" y="0"/>
          <a:ext cx="0" cy="0"/>
          <a:chOff x="0" y="0"/>
          <a:chExt cx="0" cy="0"/>
        </a:xfrm>
      </p:grpSpPr>
      <p:sp>
        <p:nvSpPr>
          <p:cNvPr id="75" name="Shape 75"/>
          <p:cNvSpPr txBox="1"/>
          <p:nvPr>
            <p:ph type="title"/>
          </p:nvPr>
        </p:nvSpPr>
        <p:spPr>
          <a:xfrm rot="5400000">
            <a:off x="7133431" y="1956594"/>
            <a:ext cx="5811838" cy="2628900"/>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6" name="Shape 76"/>
          <p:cNvSpPr txBox="1"/>
          <p:nvPr>
            <p:ph idx="1" type="body"/>
          </p:nvPr>
        </p:nvSpPr>
        <p:spPr>
          <a:xfrm rot="5400000">
            <a:off x="1799431" y="-596106"/>
            <a:ext cx="5811838" cy="77343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7" name="Shape 77"/>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8" name="Shape 7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9" name="Shape 7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olo e contenuto" type="obj">
  <p:cSld name="OBJECT">
    <p:spTree>
      <p:nvGrpSpPr>
        <p:cNvPr id="17" name="Shape 17"/>
        <p:cNvGrpSpPr/>
        <p:nvPr/>
      </p:nvGrpSpPr>
      <p:grpSpPr>
        <a:xfrm>
          <a:off x="0" y="0"/>
          <a:ext cx="0" cy="0"/>
          <a:chOff x="0" y="0"/>
          <a:chExt cx="0" cy="0"/>
        </a:xfrm>
      </p:grpSpPr>
      <p:sp>
        <p:nvSpPr>
          <p:cNvPr id="18" name="Shape 18"/>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 name="Shape 19"/>
          <p:cNvSpPr txBox="1"/>
          <p:nvPr>
            <p:ph idx="1" type="body"/>
          </p:nvPr>
        </p:nvSpPr>
        <p:spPr>
          <a:xfrm>
            <a:off x="838200" y="1825625"/>
            <a:ext cx="10515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 name="Shape 20"/>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Shape 2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Shape 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testazione sezione" type="secHead">
  <p:cSld name="SECTION_HEADER">
    <p:spTree>
      <p:nvGrpSpPr>
        <p:cNvPr id="23" name="Shape 23"/>
        <p:cNvGrpSpPr/>
        <p:nvPr/>
      </p:nvGrpSpPr>
      <p:grpSpPr>
        <a:xfrm>
          <a:off x="0" y="0"/>
          <a:ext cx="0" cy="0"/>
          <a:chOff x="0" y="0"/>
          <a:chExt cx="0" cy="0"/>
        </a:xfrm>
      </p:grpSpPr>
      <p:sp>
        <p:nvSpPr>
          <p:cNvPr id="24" name="Shape 24"/>
          <p:cNvSpPr txBox="1"/>
          <p:nvPr>
            <p:ph type="title"/>
          </p:nvPr>
        </p:nvSpPr>
        <p:spPr>
          <a:xfrm>
            <a:off x="831850" y="1709738"/>
            <a:ext cx="10515600" cy="2852737"/>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5" name="Shape 25"/>
          <p:cNvSpPr txBox="1"/>
          <p:nvPr>
            <p:ph idx="1" type="body"/>
          </p:nvPr>
        </p:nvSpPr>
        <p:spPr>
          <a:xfrm>
            <a:off x="831850" y="4589463"/>
            <a:ext cx="10515600" cy="1500187"/>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26" name="Shape 26"/>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7" name="Shape 2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8" name="Shape 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ue contenuti" type="twoObj">
  <p:cSld name="TWO_OBJECTS">
    <p:spTree>
      <p:nvGrpSpPr>
        <p:cNvPr id="29" name="Shape 29"/>
        <p:cNvGrpSpPr/>
        <p:nvPr/>
      </p:nvGrpSpPr>
      <p:grpSpPr>
        <a:xfrm>
          <a:off x="0" y="0"/>
          <a:ext cx="0" cy="0"/>
          <a:chOff x="0" y="0"/>
          <a:chExt cx="0" cy="0"/>
        </a:xfrm>
      </p:grpSpPr>
      <p:sp>
        <p:nvSpPr>
          <p:cNvPr id="30" name="Shape 30"/>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1" name="Shape 31"/>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2" name="Shape 32"/>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3" name="Shape 33"/>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4" name="Shape 3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5" name="Shape 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fronto" type="twoTxTwoObj">
  <p:cSld name="TWO_OBJECTS_WITH_TEXT">
    <p:spTree>
      <p:nvGrpSpPr>
        <p:cNvPr id="36" name="Shape 36"/>
        <p:cNvGrpSpPr/>
        <p:nvPr/>
      </p:nvGrpSpPr>
      <p:grpSpPr>
        <a:xfrm>
          <a:off x="0" y="0"/>
          <a:ext cx="0" cy="0"/>
          <a:chOff x="0" y="0"/>
          <a:chExt cx="0" cy="0"/>
        </a:xfrm>
      </p:grpSpPr>
      <p:sp>
        <p:nvSpPr>
          <p:cNvPr id="37" name="Shape 37"/>
          <p:cNvSpPr txBox="1"/>
          <p:nvPr>
            <p:ph type="title"/>
          </p:nvPr>
        </p:nvSpPr>
        <p:spPr>
          <a:xfrm>
            <a:off x="839788"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8" name="Shape 38"/>
          <p:cNvSpPr txBox="1"/>
          <p:nvPr>
            <p:ph idx="1" type="body"/>
          </p:nvPr>
        </p:nvSpPr>
        <p:spPr>
          <a:xfrm>
            <a:off x="839788" y="1681163"/>
            <a:ext cx="5157787"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39" name="Shape 39"/>
          <p:cNvSpPr txBox="1"/>
          <p:nvPr>
            <p:ph idx="2" type="body"/>
          </p:nvPr>
        </p:nvSpPr>
        <p:spPr>
          <a:xfrm>
            <a:off x="839788" y="2505075"/>
            <a:ext cx="5157787" cy="368458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0" name="Shape 40"/>
          <p:cNvSpPr txBox="1"/>
          <p:nvPr>
            <p:ph idx="3" type="body"/>
          </p:nvPr>
        </p:nvSpPr>
        <p:spPr>
          <a:xfrm>
            <a:off x="6172200" y="1681163"/>
            <a:ext cx="5183188"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1" name="Shape 41"/>
          <p:cNvSpPr txBox="1"/>
          <p:nvPr>
            <p:ph idx="4" type="body"/>
          </p:nvPr>
        </p:nvSpPr>
        <p:spPr>
          <a:xfrm>
            <a:off x="6172200" y="2505075"/>
            <a:ext cx="5183188" cy="368458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Shape 42"/>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3" name="Shape 4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Shape 4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olo titolo" type="titleOnly">
  <p:cSld name="TITLE_ONLY">
    <p:spTree>
      <p:nvGrpSpPr>
        <p:cNvPr id="45" name="Shape 45"/>
        <p:cNvGrpSpPr/>
        <p:nvPr/>
      </p:nvGrpSpPr>
      <p:grpSpPr>
        <a:xfrm>
          <a:off x="0" y="0"/>
          <a:ext cx="0" cy="0"/>
          <a:chOff x="0" y="0"/>
          <a:chExt cx="0" cy="0"/>
        </a:xfrm>
      </p:grpSpPr>
      <p:sp>
        <p:nvSpPr>
          <p:cNvPr id="46" name="Shape 46"/>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7" name="Shape 47"/>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8" name="Shape 4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9" name="Shape 4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uota" type="blank">
  <p:cSld name="BLANK">
    <p:spTree>
      <p:nvGrpSpPr>
        <p:cNvPr id="50" name="Shape 50"/>
        <p:cNvGrpSpPr/>
        <p:nvPr/>
      </p:nvGrpSpPr>
      <p:grpSpPr>
        <a:xfrm>
          <a:off x="0" y="0"/>
          <a:ext cx="0" cy="0"/>
          <a:chOff x="0" y="0"/>
          <a:chExt cx="0" cy="0"/>
        </a:xfrm>
      </p:grpSpPr>
      <p:sp>
        <p:nvSpPr>
          <p:cNvPr id="51" name="Shape 51"/>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 name="Shape 5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Shape 5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uto con didascalia" type="objTx">
  <p:cSld name="OBJECT_WITH_CAPTION_TEXT">
    <p:spTree>
      <p:nvGrpSpPr>
        <p:cNvPr id="54" name="Shape 54"/>
        <p:cNvGrpSpPr/>
        <p:nvPr/>
      </p:nvGrpSpPr>
      <p:grpSpPr>
        <a:xfrm>
          <a:off x="0" y="0"/>
          <a:ext cx="0" cy="0"/>
          <a:chOff x="0" y="0"/>
          <a:chExt cx="0" cy="0"/>
        </a:xfrm>
      </p:grpSpPr>
      <p:sp>
        <p:nvSpPr>
          <p:cNvPr id="55" name="Shape 55"/>
          <p:cNvSpPr txBox="1"/>
          <p:nvPr>
            <p:ph type="title"/>
          </p:nvPr>
        </p:nvSpPr>
        <p:spPr>
          <a:xfrm>
            <a:off x="839788" y="457200"/>
            <a:ext cx="3932237" cy="1600200"/>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6" name="Shape 56"/>
          <p:cNvSpPr txBox="1"/>
          <p:nvPr>
            <p:ph idx="1" type="body"/>
          </p:nvPr>
        </p:nvSpPr>
        <p:spPr>
          <a:xfrm>
            <a:off x="5183188" y="987425"/>
            <a:ext cx="6172200" cy="4873625"/>
          </a:xfrm>
          <a:prstGeom prst="rect">
            <a:avLst/>
          </a:prstGeom>
          <a:noFill/>
          <a:ln>
            <a:noFill/>
          </a:ln>
        </p:spPr>
        <p:txBody>
          <a:bodyPr anchorCtr="0" anchor="t" bIns="91425" lIns="91425" spcFirstLastPara="1" rIns="91425" wrap="square" tIns="91425"/>
          <a:lstStyle>
            <a:lvl1pPr indent="-431800" lvl="0" marL="457200" marR="0" rtl="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7" name="Shape 57"/>
          <p:cNvSpPr txBox="1"/>
          <p:nvPr>
            <p:ph idx="2" type="body"/>
          </p:nvPr>
        </p:nvSpPr>
        <p:spPr>
          <a:xfrm>
            <a:off x="839788" y="2057400"/>
            <a:ext cx="3932237" cy="3811588"/>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58" name="Shape 58"/>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Shape 5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0" name="Shape 6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magine con didascalia" type="picTx">
  <p:cSld name="PICTURE_WITH_CAPTION_TEXT">
    <p:spTree>
      <p:nvGrpSpPr>
        <p:cNvPr id="61" name="Shape 61"/>
        <p:cNvGrpSpPr/>
        <p:nvPr/>
      </p:nvGrpSpPr>
      <p:grpSpPr>
        <a:xfrm>
          <a:off x="0" y="0"/>
          <a:ext cx="0" cy="0"/>
          <a:chOff x="0" y="0"/>
          <a:chExt cx="0" cy="0"/>
        </a:xfrm>
      </p:grpSpPr>
      <p:sp>
        <p:nvSpPr>
          <p:cNvPr id="62" name="Shape 62"/>
          <p:cNvSpPr txBox="1"/>
          <p:nvPr>
            <p:ph type="title"/>
          </p:nvPr>
        </p:nvSpPr>
        <p:spPr>
          <a:xfrm>
            <a:off x="839788" y="457200"/>
            <a:ext cx="3932237" cy="1600200"/>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Shape 63"/>
          <p:cNvSpPr/>
          <p:nvPr>
            <p:ph idx="2" type="pic"/>
          </p:nvPr>
        </p:nvSpPr>
        <p:spPr>
          <a:xfrm>
            <a:off x="5183188" y="987425"/>
            <a:ext cx="6172200" cy="4873625"/>
          </a:xfrm>
          <a:prstGeom prst="rect">
            <a:avLst/>
          </a:prstGeom>
          <a:noFill/>
          <a:ln>
            <a:noFill/>
          </a:ln>
        </p:spPr>
        <p:txBody>
          <a:bodyPr anchorCtr="0" anchor="t" bIns="91425" lIns="91425" spcFirstLastPara="1" rIns="91425" wrap="square" tIns="91425"/>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Shape 64"/>
          <p:cNvSpPr txBox="1"/>
          <p:nvPr>
            <p:ph idx="1" type="body"/>
          </p:nvPr>
        </p:nvSpPr>
        <p:spPr>
          <a:xfrm>
            <a:off x="839788" y="2057400"/>
            <a:ext cx="3932237" cy="3811588"/>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5" name="Shape 65"/>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6" name="Shape 6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 name="Shape 6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Shape 7"/>
          <p:cNvSpPr txBox="1"/>
          <p:nvPr>
            <p:ph idx="1" type="body"/>
          </p:nvPr>
        </p:nvSpPr>
        <p:spPr>
          <a:xfrm>
            <a:off x="838200" y="1825625"/>
            <a:ext cx="10515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Shape 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Shape 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it-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9.jpg"/><Relationship Id="rId11" Type="http://schemas.openxmlformats.org/officeDocument/2006/relationships/image" Target="../media/image4.png"/><Relationship Id="rId10" Type="http://schemas.openxmlformats.org/officeDocument/2006/relationships/image" Target="../media/image7.png"/><Relationship Id="rId9" Type="http://schemas.openxmlformats.org/officeDocument/2006/relationships/image" Target="../media/image23.png"/><Relationship Id="rId5" Type="http://schemas.openxmlformats.org/officeDocument/2006/relationships/image" Target="../media/image8.png"/><Relationship Id="rId6" Type="http://schemas.openxmlformats.org/officeDocument/2006/relationships/image" Target="../media/image6.png"/><Relationship Id="rId7" Type="http://schemas.openxmlformats.org/officeDocument/2006/relationships/image" Target="../media/image5.png"/><Relationship Id="rId8"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jp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9.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Shape 84"/>
          <p:cNvSpPr txBox="1"/>
          <p:nvPr>
            <p:ph type="ctrTitle"/>
          </p:nvPr>
        </p:nvSpPr>
        <p:spPr>
          <a:xfrm>
            <a:off x="0" y="1122363"/>
            <a:ext cx="12192000" cy="1444374"/>
          </a:xfrm>
          <a:prstGeom prst="rect">
            <a:avLst/>
          </a:prstGeom>
          <a:noFill/>
          <a:ln>
            <a:noFill/>
          </a:ln>
        </p:spPr>
        <p:txBody>
          <a:bodyPr anchorCtr="0" anchor="b" bIns="45700" lIns="91425" spcFirstLastPara="1" rIns="91425" wrap="square" tIns="45700">
            <a:noAutofit/>
          </a:bodyPr>
          <a:lstStyle/>
          <a:p>
            <a:pPr indent="0" lvl="0" marL="0" marR="0" rtl="0" algn="ctr">
              <a:lnSpc>
                <a:spcPct val="90000"/>
              </a:lnSpc>
              <a:spcBef>
                <a:spcPts val="0"/>
              </a:spcBef>
              <a:spcAft>
                <a:spcPts val="0"/>
              </a:spcAft>
              <a:buClr>
                <a:schemeClr val="dk1"/>
              </a:buClr>
              <a:buSzPts val="6000"/>
              <a:buFont typeface="Arial"/>
              <a:buNone/>
            </a:pPr>
            <a:r>
              <a:rPr i="0" lang="it-IT" sz="6000" u="none" cap="none" strike="noStrike">
                <a:solidFill>
                  <a:schemeClr val="accent2"/>
                </a:solidFill>
                <a:latin typeface="Bree Serif"/>
                <a:ea typeface="Bree Serif"/>
                <a:cs typeface="Bree Serif"/>
                <a:sym typeface="Bree Serif"/>
              </a:rPr>
              <a:t>FridgePI</a:t>
            </a:r>
            <a:endParaRPr i="0" sz="6000" u="none" cap="none" strike="noStrike">
              <a:solidFill>
                <a:schemeClr val="accent2"/>
              </a:solidFill>
              <a:latin typeface="Bree Serif"/>
              <a:ea typeface="Bree Serif"/>
              <a:cs typeface="Bree Serif"/>
              <a:sym typeface="Bree Serif"/>
            </a:endParaRPr>
          </a:p>
        </p:txBody>
      </p:sp>
      <p:sp>
        <p:nvSpPr>
          <p:cNvPr id="85" name="Shape 85"/>
          <p:cNvSpPr txBox="1"/>
          <p:nvPr>
            <p:ph idx="1" type="subTitle"/>
          </p:nvPr>
        </p:nvSpPr>
        <p:spPr>
          <a:xfrm>
            <a:off x="1524000" y="2976393"/>
            <a:ext cx="9144000" cy="512762"/>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chemeClr val="dk1"/>
              </a:buClr>
              <a:buSzPts val="2400"/>
              <a:buFont typeface="Arial"/>
              <a:buNone/>
            </a:pPr>
            <a:r>
              <a:rPr b="1" i="0" lang="it-IT" sz="2400" u="none" cap="none" strike="noStrike">
                <a:solidFill>
                  <a:schemeClr val="dk1"/>
                </a:solidFill>
                <a:latin typeface="Arial"/>
                <a:ea typeface="Arial"/>
                <a:cs typeface="Arial"/>
                <a:sym typeface="Arial"/>
              </a:rPr>
              <a:t>A smart fridge for lazy people</a:t>
            </a:r>
            <a:endParaRPr b="1" i="0" sz="2400" u="none" cap="none" strike="noStrike">
              <a:solidFill>
                <a:schemeClr val="dk1"/>
              </a:solidFill>
              <a:latin typeface="Arial"/>
              <a:ea typeface="Arial"/>
              <a:cs typeface="Arial"/>
              <a:sym typeface="Arial"/>
            </a:endParaRPr>
          </a:p>
        </p:txBody>
      </p:sp>
      <p:sp>
        <p:nvSpPr>
          <p:cNvPr id="86" name="Shape 86"/>
          <p:cNvSpPr txBox="1"/>
          <p:nvPr/>
        </p:nvSpPr>
        <p:spPr>
          <a:xfrm>
            <a:off x="1456507" y="4146328"/>
            <a:ext cx="9144000" cy="1051200"/>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chemeClr val="dk1"/>
              </a:buClr>
              <a:buSzPts val="1800"/>
              <a:buFont typeface="Arial"/>
              <a:buNone/>
            </a:pPr>
            <a:r>
              <a:rPr i="0" lang="it-IT" sz="1800" u="none" cap="none" strike="noStrike">
                <a:solidFill>
                  <a:schemeClr val="dk1"/>
                </a:solidFill>
              </a:rPr>
              <a:t>Mobile and Cyber-physical System</a:t>
            </a:r>
            <a:endParaRPr i="0" sz="1800" u="none" cap="none" strike="noStrike">
              <a:solidFill>
                <a:schemeClr val="dk1"/>
              </a:solidFill>
            </a:endParaRPr>
          </a:p>
          <a:p>
            <a:pPr indent="0" lvl="0" marL="0" marR="0" rtl="0" algn="ctr">
              <a:lnSpc>
                <a:spcPct val="90000"/>
              </a:lnSpc>
              <a:spcBef>
                <a:spcPts val="0"/>
              </a:spcBef>
              <a:spcAft>
                <a:spcPts val="0"/>
              </a:spcAft>
              <a:buClr>
                <a:schemeClr val="dk1"/>
              </a:buClr>
              <a:buSzPts val="1800"/>
              <a:buFont typeface="Arial"/>
              <a:buNone/>
            </a:pPr>
            <a:r>
              <a:rPr lang="it-IT" sz="1800">
                <a:solidFill>
                  <a:schemeClr val="dk1"/>
                </a:solidFill>
              </a:rPr>
              <a:t>25/05/18</a:t>
            </a:r>
            <a:endParaRPr sz="1800">
              <a:solidFill>
                <a:schemeClr val="dk1"/>
              </a:solidFill>
            </a:endParaRPr>
          </a:p>
          <a:p>
            <a:pPr indent="0" lvl="0" marL="0" marR="0" rtl="0" algn="ctr">
              <a:lnSpc>
                <a:spcPct val="90000"/>
              </a:lnSpc>
              <a:spcBef>
                <a:spcPts val="1000"/>
              </a:spcBef>
              <a:spcAft>
                <a:spcPts val="0"/>
              </a:spcAft>
              <a:buClr>
                <a:schemeClr val="dk1"/>
              </a:buClr>
              <a:buSzPts val="1800"/>
              <a:buFont typeface="Arial"/>
              <a:buNone/>
            </a:pPr>
            <a:r>
              <a:rPr b="0" i="0" lang="it-IT" sz="1800" u="none" cap="none" strike="noStrike">
                <a:solidFill>
                  <a:schemeClr val="dk1"/>
                </a:solidFill>
                <a:latin typeface="Arial"/>
                <a:ea typeface="Arial"/>
                <a:cs typeface="Arial"/>
                <a:sym typeface="Arial"/>
              </a:rPr>
              <a:t>Alessandro Fagnani, Federico Rossetto e Silvia Severini</a:t>
            </a:r>
            <a:endParaRPr b="0" i="0" sz="1800" u="none" cap="none" strike="noStrike">
              <a:solidFill>
                <a:schemeClr val="dk1"/>
              </a:solidFill>
              <a:latin typeface="Arial"/>
              <a:ea typeface="Arial"/>
              <a:cs typeface="Arial"/>
              <a:sym typeface="Arial"/>
            </a:endParaRPr>
          </a:p>
        </p:txBody>
      </p:sp>
      <p:cxnSp>
        <p:nvCxnSpPr>
          <p:cNvPr id="87" name="Shape 87"/>
          <p:cNvCxnSpPr/>
          <p:nvPr/>
        </p:nvCxnSpPr>
        <p:spPr>
          <a:xfrm>
            <a:off x="1588168" y="2935705"/>
            <a:ext cx="8919411" cy="0"/>
          </a:xfrm>
          <a:prstGeom prst="straightConnector1">
            <a:avLst/>
          </a:prstGeom>
          <a:noFill/>
          <a:ln cap="flat" cmpd="sng" w="19050">
            <a:solidFill>
              <a:schemeClr val="accent4"/>
            </a:solidFill>
            <a:prstDash val="solid"/>
            <a:miter lim="800000"/>
            <a:headEnd len="sm" w="sm" type="none"/>
            <a:tailEnd len="sm" w="sm" type="none"/>
          </a:ln>
        </p:spPr>
      </p:cxnSp>
      <p:pic>
        <p:nvPicPr>
          <p:cNvPr id="88" name="Shape 88"/>
          <p:cNvPicPr preferRelativeResize="0"/>
          <p:nvPr/>
        </p:nvPicPr>
        <p:blipFill>
          <a:blip r:embed="rId3">
            <a:alphaModFix/>
          </a:blip>
          <a:stretch>
            <a:fillRect/>
          </a:stretch>
        </p:blipFill>
        <p:spPr>
          <a:xfrm>
            <a:off x="2224574" y="1660401"/>
            <a:ext cx="2162325" cy="1251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Shape 194"/>
          <p:cNvSpPr/>
          <p:nvPr/>
        </p:nvSpPr>
        <p:spPr>
          <a:xfrm>
            <a:off x="0" y="0"/>
            <a:ext cx="12192000" cy="834300"/>
          </a:xfrm>
          <a:prstGeom prst="rect">
            <a:avLst/>
          </a:prstGeom>
          <a:solidFill>
            <a:schemeClr val="accent2"/>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5" name="Shape 195"/>
          <p:cNvSpPr txBox="1"/>
          <p:nvPr>
            <p:ph type="title"/>
          </p:nvPr>
        </p:nvSpPr>
        <p:spPr>
          <a:xfrm>
            <a:off x="485275" y="60323"/>
            <a:ext cx="10515600" cy="7578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Arial"/>
              <a:buNone/>
            </a:pPr>
            <a:r>
              <a:rPr b="1" lang="it-IT" sz="3600">
                <a:solidFill>
                  <a:schemeClr val="lt1"/>
                </a:solidFill>
                <a:latin typeface="Arial"/>
                <a:ea typeface="Arial"/>
                <a:cs typeface="Arial"/>
                <a:sym typeface="Arial"/>
              </a:rPr>
              <a:t>Use case 3 - Installation</a:t>
            </a:r>
            <a:endParaRPr b="1" i="0" sz="3600" u="none" cap="none" strike="noStrike">
              <a:solidFill>
                <a:schemeClr val="lt1"/>
              </a:solidFill>
              <a:latin typeface="Arial"/>
              <a:ea typeface="Arial"/>
              <a:cs typeface="Arial"/>
              <a:sym typeface="Arial"/>
            </a:endParaRPr>
          </a:p>
        </p:txBody>
      </p:sp>
      <p:sp>
        <p:nvSpPr>
          <p:cNvPr id="196" name="Shape 196"/>
          <p:cNvSpPr/>
          <p:nvPr/>
        </p:nvSpPr>
        <p:spPr>
          <a:xfrm>
            <a:off x="9514800" y="2172150"/>
            <a:ext cx="1248600" cy="834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txBox="1"/>
          <p:nvPr/>
        </p:nvSpPr>
        <p:spPr>
          <a:xfrm>
            <a:off x="5851200" y="1340475"/>
            <a:ext cx="5348100" cy="3000000"/>
          </a:xfrm>
          <a:prstGeom prst="rect">
            <a:avLst/>
          </a:prstGeom>
          <a:noFill/>
          <a:ln>
            <a:noFill/>
          </a:ln>
        </p:spPr>
        <p:txBody>
          <a:bodyPr anchorCtr="0" anchor="t" bIns="91425" lIns="91425" spcFirstLastPara="1" rIns="91425" wrap="square" tIns="91425">
            <a:noAutofit/>
          </a:bodyPr>
          <a:lstStyle/>
          <a:p>
            <a:pPr indent="-381000" lvl="0" marL="457200" rtl="0">
              <a:lnSpc>
                <a:spcPct val="150000"/>
              </a:lnSpc>
              <a:spcBef>
                <a:spcPts val="0"/>
              </a:spcBef>
              <a:spcAft>
                <a:spcPts val="0"/>
              </a:spcAft>
              <a:buSzPts val="2400"/>
              <a:buAutoNum type="arabicPeriod"/>
            </a:pPr>
            <a:r>
              <a:rPr lang="it-IT" sz="2400"/>
              <a:t>Plug in </a:t>
            </a:r>
            <a:endParaRPr sz="2400"/>
          </a:p>
          <a:p>
            <a:pPr indent="-381000" lvl="0" marL="457200" rtl="0">
              <a:lnSpc>
                <a:spcPct val="150000"/>
              </a:lnSpc>
              <a:spcBef>
                <a:spcPts val="0"/>
              </a:spcBef>
              <a:spcAft>
                <a:spcPts val="0"/>
              </a:spcAft>
              <a:buSzPts val="2400"/>
              <a:buAutoNum type="arabicPeriod"/>
            </a:pPr>
            <a:r>
              <a:rPr lang="it-IT" sz="2400"/>
              <a:t>Push WPS button</a:t>
            </a:r>
            <a:endParaRPr sz="2400"/>
          </a:p>
          <a:p>
            <a:pPr indent="-381000" lvl="0" marL="457200" rtl="0">
              <a:lnSpc>
                <a:spcPct val="150000"/>
              </a:lnSpc>
              <a:spcBef>
                <a:spcPts val="0"/>
              </a:spcBef>
              <a:spcAft>
                <a:spcPts val="0"/>
              </a:spcAft>
              <a:buSzPts val="2400"/>
              <a:buAutoNum type="arabicPeriod"/>
            </a:pPr>
            <a:r>
              <a:rPr lang="it-IT" sz="2400"/>
              <a:t>Add it to your devices list</a:t>
            </a:r>
            <a:endParaRPr sz="2400"/>
          </a:p>
          <a:p>
            <a:pPr indent="-381000" lvl="0" marL="457200">
              <a:lnSpc>
                <a:spcPct val="150000"/>
              </a:lnSpc>
              <a:spcBef>
                <a:spcPts val="0"/>
              </a:spcBef>
              <a:spcAft>
                <a:spcPts val="0"/>
              </a:spcAft>
              <a:buSzPts val="2400"/>
              <a:buAutoNum type="arabicPeriod"/>
            </a:pPr>
            <a:r>
              <a:rPr lang="it-IT" sz="2400"/>
              <a:t>That’s all folks!</a:t>
            </a:r>
            <a:endParaRPr sz="2400"/>
          </a:p>
        </p:txBody>
      </p:sp>
      <p:pic>
        <p:nvPicPr>
          <p:cNvPr id="198" name="Shape 198"/>
          <p:cNvPicPr preferRelativeResize="0"/>
          <p:nvPr/>
        </p:nvPicPr>
        <p:blipFill>
          <a:blip r:embed="rId3">
            <a:alphaModFix/>
          </a:blip>
          <a:stretch>
            <a:fillRect/>
          </a:stretch>
        </p:blipFill>
        <p:spPr>
          <a:xfrm>
            <a:off x="894500" y="1643563"/>
            <a:ext cx="3570876" cy="3570876"/>
          </a:xfrm>
          <a:prstGeom prst="rect">
            <a:avLst/>
          </a:prstGeom>
          <a:noFill/>
          <a:ln>
            <a:noFill/>
          </a:ln>
        </p:spPr>
      </p:pic>
      <p:pic>
        <p:nvPicPr>
          <p:cNvPr id="199" name="Shape 199"/>
          <p:cNvPicPr preferRelativeResize="0"/>
          <p:nvPr/>
        </p:nvPicPr>
        <p:blipFill rotWithShape="1">
          <a:blip r:embed="rId4">
            <a:alphaModFix/>
          </a:blip>
          <a:srcRect b="0" l="0" r="0" t="0"/>
          <a:stretch/>
        </p:blipFill>
        <p:spPr>
          <a:xfrm>
            <a:off x="6777825" y="4046200"/>
            <a:ext cx="2828775" cy="21663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Shape 204"/>
          <p:cNvSpPr/>
          <p:nvPr/>
        </p:nvSpPr>
        <p:spPr>
          <a:xfrm>
            <a:off x="0" y="0"/>
            <a:ext cx="12192000" cy="834300"/>
          </a:xfrm>
          <a:prstGeom prst="rect">
            <a:avLst/>
          </a:prstGeom>
          <a:solidFill>
            <a:schemeClr val="accent2"/>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5" name="Shape 205"/>
          <p:cNvSpPr txBox="1"/>
          <p:nvPr>
            <p:ph type="title"/>
          </p:nvPr>
        </p:nvSpPr>
        <p:spPr>
          <a:xfrm>
            <a:off x="485275" y="60323"/>
            <a:ext cx="10515600" cy="7578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Arial"/>
              <a:buNone/>
            </a:pPr>
            <a:r>
              <a:rPr b="1" lang="it-IT" sz="3600">
                <a:solidFill>
                  <a:schemeClr val="lt1"/>
                </a:solidFill>
                <a:latin typeface="Arial"/>
                <a:ea typeface="Arial"/>
                <a:cs typeface="Arial"/>
                <a:sym typeface="Arial"/>
              </a:rPr>
              <a:t>Future goal: make it smarter</a:t>
            </a:r>
            <a:endParaRPr b="1" i="0" sz="3600" u="none" cap="none" strike="noStrike">
              <a:solidFill>
                <a:schemeClr val="lt1"/>
              </a:solidFill>
              <a:latin typeface="Arial"/>
              <a:ea typeface="Arial"/>
              <a:cs typeface="Arial"/>
              <a:sym typeface="Arial"/>
            </a:endParaRPr>
          </a:p>
        </p:txBody>
      </p:sp>
      <p:sp>
        <p:nvSpPr>
          <p:cNvPr id="206" name="Shape 206"/>
          <p:cNvSpPr txBox="1"/>
          <p:nvPr/>
        </p:nvSpPr>
        <p:spPr>
          <a:xfrm>
            <a:off x="638000" y="1453725"/>
            <a:ext cx="9356400" cy="1693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it-IT" sz="3000">
                <a:solidFill>
                  <a:schemeClr val="dk1"/>
                </a:solidFill>
              </a:rPr>
              <a:t>Hardware</a:t>
            </a:r>
            <a:r>
              <a:rPr lang="it-IT" sz="3000">
                <a:solidFill>
                  <a:schemeClr val="dk1"/>
                </a:solidFill>
              </a:rPr>
              <a:t> view:</a:t>
            </a:r>
            <a:endParaRPr sz="3000">
              <a:solidFill>
                <a:schemeClr val="dk1"/>
              </a:solidFill>
            </a:endParaRPr>
          </a:p>
          <a:p>
            <a:pPr indent="-393700" lvl="0" marL="457200" rtl="0">
              <a:spcBef>
                <a:spcPts val="0"/>
              </a:spcBef>
              <a:spcAft>
                <a:spcPts val="0"/>
              </a:spcAft>
              <a:buClr>
                <a:schemeClr val="dk1"/>
              </a:buClr>
              <a:buSzPts val="2600"/>
              <a:buChar char="-"/>
            </a:pPr>
            <a:r>
              <a:rPr lang="it-IT" sz="2600">
                <a:solidFill>
                  <a:schemeClr val="dk1"/>
                </a:solidFill>
              </a:rPr>
              <a:t>more cameras in one shelf</a:t>
            </a:r>
            <a:endParaRPr sz="2600">
              <a:solidFill>
                <a:schemeClr val="dk1"/>
              </a:solidFill>
            </a:endParaRPr>
          </a:p>
          <a:p>
            <a:pPr indent="-393700" lvl="0" marL="457200" rtl="0">
              <a:spcBef>
                <a:spcPts val="0"/>
              </a:spcBef>
              <a:spcAft>
                <a:spcPts val="0"/>
              </a:spcAft>
              <a:buClr>
                <a:schemeClr val="dk1"/>
              </a:buClr>
              <a:buSzPts val="2600"/>
              <a:buChar char="-"/>
            </a:pPr>
            <a:r>
              <a:rPr lang="it-IT" sz="2600">
                <a:solidFill>
                  <a:schemeClr val="dk1"/>
                </a:solidFill>
              </a:rPr>
              <a:t>use a magnetic sensor instead of the light one</a:t>
            </a:r>
            <a:endParaRPr sz="2600"/>
          </a:p>
          <a:p>
            <a:pPr indent="0" lvl="0" marL="0">
              <a:spcBef>
                <a:spcPts val="0"/>
              </a:spcBef>
              <a:spcAft>
                <a:spcPts val="0"/>
              </a:spcAft>
              <a:buNone/>
            </a:pPr>
            <a:r>
              <a:t/>
            </a:r>
            <a:endParaRPr sz="3000"/>
          </a:p>
          <a:p>
            <a:pPr indent="0" lvl="0" marL="0" rtl="0">
              <a:spcBef>
                <a:spcPts val="0"/>
              </a:spcBef>
              <a:spcAft>
                <a:spcPts val="0"/>
              </a:spcAft>
              <a:buNone/>
            </a:pPr>
            <a:r>
              <a:t/>
            </a:r>
            <a:endParaRPr/>
          </a:p>
        </p:txBody>
      </p:sp>
      <p:pic>
        <p:nvPicPr>
          <p:cNvPr id="207" name="Shape 207"/>
          <p:cNvPicPr preferRelativeResize="0"/>
          <p:nvPr/>
        </p:nvPicPr>
        <p:blipFill>
          <a:blip r:embed="rId3">
            <a:alphaModFix/>
          </a:blip>
          <a:stretch>
            <a:fillRect/>
          </a:stretch>
        </p:blipFill>
        <p:spPr>
          <a:xfrm>
            <a:off x="8438125" y="1080925"/>
            <a:ext cx="3372874" cy="4181274"/>
          </a:xfrm>
          <a:prstGeom prst="rect">
            <a:avLst/>
          </a:prstGeom>
          <a:noFill/>
          <a:ln>
            <a:noFill/>
          </a:ln>
        </p:spPr>
      </p:pic>
      <p:sp>
        <p:nvSpPr>
          <p:cNvPr id="208" name="Shape 208"/>
          <p:cNvSpPr txBox="1"/>
          <p:nvPr/>
        </p:nvSpPr>
        <p:spPr>
          <a:xfrm>
            <a:off x="669025" y="3463225"/>
            <a:ext cx="9519900" cy="2820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b="1" lang="it-IT" sz="3000">
                <a:solidFill>
                  <a:schemeClr val="dk1"/>
                </a:solidFill>
              </a:rPr>
              <a:t>Software</a:t>
            </a:r>
            <a:r>
              <a:rPr lang="it-IT" sz="3000">
                <a:solidFill>
                  <a:schemeClr val="dk1"/>
                </a:solidFill>
              </a:rPr>
              <a:t> view:</a:t>
            </a:r>
            <a:endParaRPr sz="3000">
              <a:solidFill>
                <a:schemeClr val="dk1"/>
              </a:solidFill>
            </a:endParaRPr>
          </a:p>
          <a:p>
            <a:pPr indent="-393700" lvl="0" marL="457200" rtl="0">
              <a:spcBef>
                <a:spcPts val="0"/>
              </a:spcBef>
              <a:spcAft>
                <a:spcPts val="0"/>
              </a:spcAft>
              <a:buClr>
                <a:schemeClr val="dk1"/>
              </a:buClr>
              <a:buSzPts val="2600"/>
              <a:buChar char="-"/>
            </a:pPr>
            <a:r>
              <a:rPr lang="it-IT" sz="2600">
                <a:solidFill>
                  <a:schemeClr val="dk1"/>
                </a:solidFill>
              </a:rPr>
              <a:t>integration with google, amazon shopping</a:t>
            </a:r>
            <a:endParaRPr sz="2600">
              <a:solidFill>
                <a:schemeClr val="dk1"/>
              </a:solidFill>
            </a:endParaRPr>
          </a:p>
          <a:p>
            <a:pPr indent="-393700" lvl="0" marL="457200" rtl="0">
              <a:spcBef>
                <a:spcPts val="0"/>
              </a:spcBef>
              <a:spcAft>
                <a:spcPts val="0"/>
              </a:spcAft>
              <a:buClr>
                <a:schemeClr val="dk1"/>
              </a:buClr>
              <a:buSzPts val="2600"/>
              <a:buChar char="-"/>
            </a:pPr>
            <a:r>
              <a:rPr lang="it-IT" sz="2600">
                <a:solidFill>
                  <a:schemeClr val="dk1"/>
                </a:solidFill>
              </a:rPr>
              <a:t>management of a shared list of products</a:t>
            </a:r>
            <a:endParaRPr sz="2600">
              <a:solidFill>
                <a:schemeClr val="dk1"/>
              </a:solidFill>
            </a:endParaRPr>
          </a:p>
          <a:p>
            <a:pPr indent="-393700" lvl="0" marL="457200" rtl="0">
              <a:spcBef>
                <a:spcPts val="0"/>
              </a:spcBef>
              <a:spcAft>
                <a:spcPts val="0"/>
              </a:spcAft>
              <a:buClr>
                <a:schemeClr val="dk1"/>
              </a:buClr>
              <a:buSzPts val="2600"/>
              <a:buChar char="-"/>
            </a:pPr>
            <a:r>
              <a:rPr lang="it-IT" sz="2600">
                <a:solidFill>
                  <a:schemeClr val="dk1"/>
                </a:solidFill>
              </a:rPr>
              <a:t>shopping advisor</a:t>
            </a:r>
            <a:endParaRPr sz="2600">
              <a:solidFill>
                <a:schemeClr val="dk1"/>
              </a:solidFill>
            </a:endParaRPr>
          </a:p>
          <a:p>
            <a:pPr indent="-393700" lvl="0" marL="457200" rtl="0">
              <a:spcBef>
                <a:spcPts val="0"/>
              </a:spcBef>
              <a:spcAft>
                <a:spcPts val="0"/>
              </a:spcAft>
              <a:buClr>
                <a:schemeClr val="dk1"/>
              </a:buClr>
              <a:buSzPts val="2600"/>
              <a:buChar char="-"/>
            </a:pPr>
            <a:r>
              <a:rPr lang="it-IT" sz="2600">
                <a:solidFill>
                  <a:schemeClr val="dk1"/>
                </a:solidFill>
              </a:rPr>
              <a:t>give more information on the products</a:t>
            </a:r>
            <a:endParaRPr sz="2600">
              <a:solidFill>
                <a:schemeClr val="dk1"/>
              </a:solidFill>
            </a:endParaRPr>
          </a:p>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Shape 213"/>
          <p:cNvSpPr txBox="1"/>
          <p:nvPr>
            <p:ph type="ctrTitle"/>
          </p:nvPr>
        </p:nvSpPr>
        <p:spPr>
          <a:xfrm>
            <a:off x="0" y="1122363"/>
            <a:ext cx="12192000" cy="1444500"/>
          </a:xfrm>
          <a:prstGeom prst="rect">
            <a:avLst/>
          </a:prstGeom>
          <a:noFill/>
          <a:ln>
            <a:noFill/>
          </a:ln>
        </p:spPr>
        <p:txBody>
          <a:bodyPr anchorCtr="0" anchor="b" bIns="45700" lIns="91425" spcFirstLastPara="1" rIns="91425" wrap="square" tIns="45700">
            <a:noAutofit/>
          </a:bodyPr>
          <a:lstStyle/>
          <a:p>
            <a:pPr indent="0" lvl="0" marL="0" marR="0" rtl="0" algn="ctr">
              <a:lnSpc>
                <a:spcPct val="90000"/>
              </a:lnSpc>
              <a:spcBef>
                <a:spcPts val="0"/>
              </a:spcBef>
              <a:spcAft>
                <a:spcPts val="0"/>
              </a:spcAft>
              <a:buClr>
                <a:schemeClr val="dk1"/>
              </a:buClr>
              <a:buSzPts val="6000"/>
              <a:buFont typeface="Arial"/>
              <a:buNone/>
            </a:pPr>
            <a:r>
              <a:rPr lang="it-IT">
                <a:solidFill>
                  <a:schemeClr val="accent2"/>
                </a:solidFill>
                <a:latin typeface="Bree Serif"/>
                <a:ea typeface="Bree Serif"/>
                <a:cs typeface="Bree Serif"/>
                <a:sym typeface="Bree Serif"/>
              </a:rPr>
              <a:t>Thank you</a:t>
            </a:r>
            <a:endParaRPr i="0" sz="6000" u="none" cap="none" strike="noStrike">
              <a:solidFill>
                <a:schemeClr val="accent2"/>
              </a:solidFill>
              <a:latin typeface="Bree Serif"/>
              <a:ea typeface="Bree Serif"/>
              <a:cs typeface="Bree Serif"/>
              <a:sym typeface="Bree Serif"/>
            </a:endParaRPr>
          </a:p>
        </p:txBody>
      </p:sp>
      <p:sp>
        <p:nvSpPr>
          <p:cNvPr id="214" name="Shape 214"/>
          <p:cNvSpPr txBox="1"/>
          <p:nvPr/>
        </p:nvSpPr>
        <p:spPr>
          <a:xfrm>
            <a:off x="1532707" y="4146328"/>
            <a:ext cx="9144000" cy="1051200"/>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chemeClr val="dk1"/>
              </a:buClr>
              <a:buSzPts val="1800"/>
              <a:buFont typeface="Arial"/>
              <a:buNone/>
            </a:pPr>
            <a:r>
              <a:rPr i="0" lang="it-IT" sz="1800" u="none" cap="none" strike="noStrike">
                <a:solidFill>
                  <a:schemeClr val="dk1"/>
                </a:solidFill>
              </a:rPr>
              <a:t>Mobile and Cyber-physical System</a:t>
            </a:r>
            <a:endParaRPr i="0" sz="1800" u="none" cap="none" strike="noStrike">
              <a:solidFill>
                <a:schemeClr val="dk1"/>
              </a:solidFill>
            </a:endParaRPr>
          </a:p>
          <a:p>
            <a:pPr indent="0" lvl="0" marL="0" marR="0" rtl="0" algn="ctr">
              <a:lnSpc>
                <a:spcPct val="90000"/>
              </a:lnSpc>
              <a:spcBef>
                <a:spcPts val="0"/>
              </a:spcBef>
              <a:spcAft>
                <a:spcPts val="0"/>
              </a:spcAft>
              <a:buClr>
                <a:schemeClr val="dk1"/>
              </a:buClr>
              <a:buSzPts val="1800"/>
              <a:buFont typeface="Arial"/>
              <a:buNone/>
            </a:pPr>
            <a:r>
              <a:rPr lang="it-IT" sz="1800">
                <a:solidFill>
                  <a:schemeClr val="dk1"/>
                </a:solidFill>
              </a:rPr>
              <a:t>25/05/18</a:t>
            </a:r>
            <a:endParaRPr sz="1800">
              <a:solidFill>
                <a:schemeClr val="dk1"/>
              </a:solidFill>
            </a:endParaRPr>
          </a:p>
          <a:p>
            <a:pPr indent="0" lvl="0" marL="0" marR="0" rtl="0" algn="ctr">
              <a:lnSpc>
                <a:spcPct val="90000"/>
              </a:lnSpc>
              <a:spcBef>
                <a:spcPts val="1000"/>
              </a:spcBef>
              <a:spcAft>
                <a:spcPts val="0"/>
              </a:spcAft>
              <a:buClr>
                <a:schemeClr val="dk1"/>
              </a:buClr>
              <a:buSzPts val="1800"/>
              <a:buFont typeface="Arial"/>
              <a:buNone/>
            </a:pPr>
            <a:r>
              <a:rPr b="0" i="0" lang="it-IT" sz="1800" u="none" cap="none" strike="noStrike">
                <a:solidFill>
                  <a:schemeClr val="dk1"/>
                </a:solidFill>
                <a:latin typeface="Arial"/>
                <a:ea typeface="Arial"/>
                <a:cs typeface="Arial"/>
                <a:sym typeface="Arial"/>
              </a:rPr>
              <a:t>Alessandro Fagnani, Federico Rossetto e Silvia Severini</a:t>
            </a:r>
            <a:endParaRPr b="0" i="0" sz="1800" u="none" cap="none" strike="noStrike">
              <a:solidFill>
                <a:schemeClr val="dk1"/>
              </a:solidFill>
              <a:latin typeface="Arial"/>
              <a:ea typeface="Arial"/>
              <a:cs typeface="Arial"/>
              <a:sym typeface="Arial"/>
            </a:endParaRPr>
          </a:p>
        </p:txBody>
      </p:sp>
      <p:cxnSp>
        <p:nvCxnSpPr>
          <p:cNvPr id="215" name="Shape 215"/>
          <p:cNvCxnSpPr/>
          <p:nvPr/>
        </p:nvCxnSpPr>
        <p:spPr>
          <a:xfrm>
            <a:off x="1588168" y="2935705"/>
            <a:ext cx="8919300" cy="0"/>
          </a:xfrm>
          <a:prstGeom prst="straightConnector1">
            <a:avLst/>
          </a:prstGeom>
          <a:noFill/>
          <a:ln cap="flat" cmpd="sng" w="19050">
            <a:solidFill>
              <a:schemeClr val="accent4"/>
            </a:solidFill>
            <a:prstDash val="solid"/>
            <a:miter lim="800000"/>
            <a:headEnd len="sm" w="sm" type="none"/>
            <a:tailEnd len="sm" w="sm" type="none"/>
          </a:ln>
        </p:spPr>
      </p:cxnSp>
      <p:pic>
        <p:nvPicPr>
          <p:cNvPr id="216" name="Shape 216"/>
          <p:cNvPicPr preferRelativeResize="0"/>
          <p:nvPr/>
        </p:nvPicPr>
        <p:blipFill>
          <a:blip r:embed="rId3">
            <a:alphaModFix/>
          </a:blip>
          <a:stretch>
            <a:fillRect/>
          </a:stretch>
        </p:blipFill>
        <p:spPr>
          <a:xfrm>
            <a:off x="5187657" y="586150"/>
            <a:ext cx="1816694" cy="1051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p:nvPr/>
        </p:nvSpPr>
        <p:spPr>
          <a:xfrm>
            <a:off x="624800" y="818850"/>
            <a:ext cx="10939500" cy="5081100"/>
          </a:xfrm>
          <a:prstGeom prst="roundRect">
            <a:avLst>
              <a:gd fmla="val 16667" name="adj"/>
            </a:avLst>
          </a:prstGeom>
          <a:solidFill>
            <a:srgbClr val="FFF2CC"/>
          </a:solidFill>
          <a:ln cap="flat" cmpd="sng" w="1143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txBox="1"/>
          <p:nvPr/>
        </p:nvSpPr>
        <p:spPr>
          <a:xfrm>
            <a:off x="1127700" y="1248075"/>
            <a:ext cx="10776900" cy="834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it-IT" sz="2400"/>
              <a:t>According to the </a:t>
            </a:r>
            <a:r>
              <a:rPr i="1" lang="it-IT" sz="2400"/>
              <a:t>Time Use Institute,</a:t>
            </a:r>
            <a:r>
              <a:rPr lang="it-IT" sz="2400"/>
              <a:t> you spend in the supermarket:</a:t>
            </a:r>
            <a:r>
              <a:rPr i="1" lang="it-IT" sz="2400"/>
              <a:t> </a:t>
            </a:r>
            <a:endParaRPr sz="2400"/>
          </a:p>
        </p:txBody>
      </p:sp>
      <p:sp>
        <p:nvSpPr>
          <p:cNvPr id="95" name="Shape 95"/>
          <p:cNvSpPr txBox="1"/>
          <p:nvPr/>
        </p:nvSpPr>
        <p:spPr>
          <a:xfrm>
            <a:off x="1164750" y="2301038"/>
            <a:ext cx="4231800" cy="834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it-IT" sz="2400"/>
              <a:t>More than an </a:t>
            </a:r>
            <a:r>
              <a:rPr b="1" lang="it-IT" sz="2400">
                <a:solidFill>
                  <a:schemeClr val="accent2"/>
                </a:solidFill>
              </a:rPr>
              <a:t>hour</a:t>
            </a:r>
            <a:r>
              <a:rPr lang="it-IT" sz="2400"/>
              <a:t> a week </a:t>
            </a:r>
            <a:endParaRPr sz="2400"/>
          </a:p>
        </p:txBody>
      </p:sp>
      <p:sp>
        <p:nvSpPr>
          <p:cNvPr id="96" name="Shape 96"/>
          <p:cNvSpPr txBox="1"/>
          <p:nvPr/>
        </p:nvSpPr>
        <p:spPr>
          <a:xfrm>
            <a:off x="1127700" y="4586550"/>
            <a:ext cx="10776900" cy="834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it-IT" sz="2400"/>
              <a:t>.. and who knows about the time you spend thinking about what to eat!</a:t>
            </a:r>
            <a:endParaRPr sz="2400"/>
          </a:p>
        </p:txBody>
      </p:sp>
      <p:pic>
        <p:nvPicPr>
          <p:cNvPr id="97" name="Shape 97"/>
          <p:cNvPicPr preferRelativeResize="0"/>
          <p:nvPr/>
        </p:nvPicPr>
        <p:blipFill>
          <a:blip r:embed="rId3">
            <a:alphaModFix/>
          </a:blip>
          <a:stretch>
            <a:fillRect/>
          </a:stretch>
        </p:blipFill>
        <p:spPr>
          <a:xfrm>
            <a:off x="7740680" y="2301050"/>
            <a:ext cx="1622375" cy="1711525"/>
          </a:xfrm>
          <a:prstGeom prst="rect">
            <a:avLst/>
          </a:prstGeom>
          <a:noFill/>
          <a:ln>
            <a:noFill/>
          </a:ln>
        </p:spPr>
      </p:pic>
      <p:sp>
        <p:nvSpPr>
          <p:cNvPr id="98" name="Shape 98"/>
          <p:cNvSpPr txBox="1"/>
          <p:nvPr/>
        </p:nvSpPr>
        <p:spPr>
          <a:xfrm>
            <a:off x="1164750" y="3354000"/>
            <a:ext cx="5002200" cy="642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it-IT" sz="3000"/>
              <a:t>110 days of your </a:t>
            </a:r>
            <a:r>
              <a:rPr b="1" lang="it-IT" sz="3000">
                <a:solidFill>
                  <a:schemeClr val="accent2"/>
                </a:solidFill>
              </a:rPr>
              <a:t>lifetime</a:t>
            </a:r>
            <a:r>
              <a:rPr b="1" lang="it-IT" sz="3000"/>
              <a:t>!!</a:t>
            </a:r>
            <a:r>
              <a:rPr lang="it-IT" sz="3000"/>
              <a:t> </a:t>
            </a:r>
            <a:endParaRPr sz="3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Shape 103"/>
          <p:cNvSpPr/>
          <p:nvPr/>
        </p:nvSpPr>
        <p:spPr>
          <a:xfrm>
            <a:off x="396800" y="3620050"/>
            <a:ext cx="5342220" cy="1850472"/>
          </a:xfrm>
          <a:prstGeom prst="cloud">
            <a:avLst/>
          </a:prstGeom>
          <a:solidFill>
            <a:srgbClr val="F6B26B"/>
          </a:solidFill>
          <a:ln cap="flat" cmpd="sng" w="762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p:cNvSpPr/>
          <p:nvPr/>
        </p:nvSpPr>
        <p:spPr>
          <a:xfrm>
            <a:off x="4819476" y="1943100"/>
            <a:ext cx="5342220" cy="1525392"/>
          </a:xfrm>
          <a:prstGeom prst="cloud">
            <a:avLst/>
          </a:prstGeom>
          <a:solidFill>
            <a:srgbClr val="F6B26B"/>
          </a:solidFill>
          <a:ln cap="flat" cmpd="sng" w="762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 name="Shape 105"/>
          <p:cNvSpPr/>
          <p:nvPr/>
        </p:nvSpPr>
        <p:spPr>
          <a:xfrm>
            <a:off x="396800" y="724450"/>
            <a:ext cx="4795740" cy="1525392"/>
          </a:xfrm>
          <a:prstGeom prst="cloud">
            <a:avLst/>
          </a:prstGeom>
          <a:solidFill>
            <a:srgbClr val="F6B26B"/>
          </a:solidFill>
          <a:ln cap="flat" cmpd="sng" w="762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 name="Shape 106"/>
          <p:cNvSpPr txBox="1"/>
          <p:nvPr/>
        </p:nvSpPr>
        <p:spPr>
          <a:xfrm rot="322">
            <a:off x="5195745" y="2401207"/>
            <a:ext cx="6409800" cy="757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it-IT" sz="2700">
                <a:latin typeface="Bree Serif"/>
                <a:ea typeface="Bree Serif"/>
                <a:cs typeface="Bree Serif"/>
                <a:sym typeface="Bree Serif"/>
              </a:rPr>
              <a:t>What can I eat for dinner?</a:t>
            </a:r>
            <a:endParaRPr sz="2700">
              <a:latin typeface="Bree Serif"/>
              <a:ea typeface="Bree Serif"/>
              <a:cs typeface="Bree Serif"/>
              <a:sym typeface="Bree Serif"/>
            </a:endParaRPr>
          </a:p>
        </p:txBody>
      </p:sp>
      <p:sp>
        <p:nvSpPr>
          <p:cNvPr id="107" name="Shape 107"/>
          <p:cNvSpPr txBox="1"/>
          <p:nvPr/>
        </p:nvSpPr>
        <p:spPr>
          <a:xfrm rot="322">
            <a:off x="825120" y="1108257"/>
            <a:ext cx="6409800" cy="757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it-IT" sz="2700">
                <a:latin typeface="Bree Serif"/>
                <a:ea typeface="Bree Serif"/>
                <a:cs typeface="Bree Serif"/>
                <a:sym typeface="Bree Serif"/>
              </a:rPr>
              <a:t>What’s in my fridge?</a:t>
            </a:r>
            <a:endParaRPr sz="2700">
              <a:latin typeface="Bree Serif"/>
              <a:ea typeface="Bree Serif"/>
              <a:cs typeface="Bree Serif"/>
              <a:sym typeface="Bree Serif"/>
            </a:endParaRPr>
          </a:p>
        </p:txBody>
      </p:sp>
      <p:sp>
        <p:nvSpPr>
          <p:cNvPr id="108" name="Shape 108"/>
          <p:cNvSpPr txBox="1"/>
          <p:nvPr/>
        </p:nvSpPr>
        <p:spPr>
          <a:xfrm rot="322">
            <a:off x="599770" y="4254682"/>
            <a:ext cx="6409800" cy="757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it-IT" sz="2700">
                <a:latin typeface="Bree Serif"/>
                <a:ea typeface="Bree Serif"/>
                <a:cs typeface="Bree Serif"/>
                <a:sym typeface="Bree Serif"/>
              </a:rPr>
              <a:t>Do I need to go to the market?</a:t>
            </a:r>
            <a:endParaRPr sz="2700">
              <a:latin typeface="Bree Serif"/>
              <a:ea typeface="Bree Serif"/>
              <a:cs typeface="Bree Serif"/>
              <a:sym typeface="Bree Serif"/>
            </a:endParaRPr>
          </a:p>
        </p:txBody>
      </p:sp>
      <p:pic>
        <p:nvPicPr>
          <p:cNvPr id="109" name="Shape 109"/>
          <p:cNvPicPr preferRelativeResize="0"/>
          <p:nvPr/>
        </p:nvPicPr>
        <p:blipFill>
          <a:blip r:embed="rId3">
            <a:alphaModFix/>
          </a:blip>
          <a:stretch>
            <a:fillRect/>
          </a:stretch>
        </p:blipFill>
        <p:spPr>
          <a:xfrm>
            <a:off x="9655774" y="3196350"/>
            <a:ext cx="2465000" cy="35854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par>
                                <p:cTn fill="hold" nodeType="with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par>
                                <p:cTn fill="hold" nodeType="with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Shape 114"/>
          <p:cNvSpPr/>
          <p:nvPr/>
        </p:nvSpPr>
        <p:spPr>
          <a:xfrm>
            <a:off x="0" y="0"/>
            <a:ext cx="12192000" cy="834300"/>
          </a:xfrm>
          <a:prstGeom prst="rect">
            <a:avLst/>
          </a:prstGeom>
          <a:solidFill>
            <a:schemeClr val="accent2"/>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5" name="Shape 115"/>
          <p:cNvSpPr txBox="1"/>
          <p:nvPr>
            <p:ph type="title"/>
          </p:nvPr>
        </p:nvSpPr>
        <p:spPr>
          <a:xfrm>
            <a:off x="485275" y="60323"/>
            <a:ext cx="10515600" cy="7578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Arial"/>
              <a:buNone/>
            </a:pPr>
            <a:r>
              <a:rPr b="1" i="0" lang="it-IT" sz="3600" u="none" cap="none" strike="noStrike">
                <a:solidFill>
                  <a:schemeClr val="lt1"/>
                </a:solidFill>
                <a:latin typeface="Arial"/>
                <a:ea typeface="Arial"/>
                <a:cs typeface="Arial"/>
                <a:sym typeface="Arial"/>
              </a:rPr>
              <a:t>So what?</a:t>
            </a:r>
            <a:endParaRPr b="1" i="0" sz="3600" u="none" cap="none" strike="noStrike">
              <a:solidFill>
                <a:schemeClr val="lt1"/>
              </a:solidFill>
              <a:latin typeface="Arial"/>
              <a:ea typeface="Arial"/>
              <a:cs typeface="Arial"/>
              <a:sym typeface="Arial"/>
            </a:endParaRPr>
          </a:p>
        </p:txBody>
      </p:sp>
      <p:sp>
        <p:nvSpPr>
          <p:cNvPr id="116" name="Shape 116"/>
          <p:cNvSpPr txBox="1"/>
          <p:nvPr/>
        </p:nvSpPr>
        <p:spPr>
          <a:xfrm>
            <a:off x="1246525" y="2880950"/>
            <a:ext cx="4734900" cy="669300"/>
          </a:xfrm>
          <a:prstGeom prst="rect">
            <a:avLst/>
          </a:prstGeom>
          <a:noFill/>
          <a:ln>
            <a:noFill/>
          </a:ln>
        </p:spPr>
        <p:txBody>
          <a:bodyPr anchorCtr="0" anchor="t" bIns="91425" lIns="91425" spcFirstLastPara="1" rIns="91425" wrap="square" tIns="91425">
            <a:noAutofit/>
          </a:bodyPr>
          <a:lstStyle/>
          <a:p>
            <a:pPr indent="-381000" lvl="0" marL="457200" rtl="0">
              <a:lnSpc>
                <a:spcPct val="150000"/>
              </a:lnSpc>
              <a:spcBef>
                <a:spcPts val="0"/>
              </a:spcBef>
              <a:spcAft>
                <a:spcPts val="0"/>
              </a:spcAft>
              <a:buSzPts val="2400"/>
              <a:buChar char="●"/>
            </a:pPr>
            <a:r>
              <a:rPr lang="it-IT" sz="2400"/>
              <a:t>No overhead for you</a:t>
            </a:r>
            <a:endParaRPr sz="2400"/>
          </a:p>
        </p:txBody>
      </p:sp>
      <p:sp>
        <p:nvSpPr>
          <p:cNvPr id="117" name="Shape 117"/>
          <p:cNvSpPr txBox="1"/>
          <p:nvPr/>
        </p:nvSpPr>
        <p:spPr>
          <a:xfrm>
            <a:off x="409075" y="1791375"/>
            <a:ext cx="6409800" cy="757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it-IT" sz="2700"/>
              <a:t>A fully automated monitoring system!</a:t>
            </a:r>
            <a:endParaRPr b="1" sz="2700"/>
          </a:p>
        </p:txBody>
      </p:sp>
      <p:pic>
        <p:nvPicPr>
          <p:cNvPr id="118" name="Shape 118"/>
          <p:cNvPicPr preferRelativeResize="0"/>
          <p:nvPr/>
        </p:nvPicPr>
        <p:blipFill>
          <a:blip r:embed="rId3">
            <a:alphaModFix/>
          </a:blip>
          <a:stretch>
            <a:fillRect/>
          </a:stretch>
        </p:blipFill>
        <p:spPr>
          <a:xfrm>
            <a:off x="7658325" y="1637759"/>
            <a:ext cx="4017800" cy="3929325"/>
          </a:xfrm>
          <a:prstGeom prst="rect">
            <a:avLst/>
          </a:prstGeom>
          <a:noFill/>
          <a:ln>
            <a:noFill/>
          </a:ln>
        </p:spPr>
      </p:pic>
      <p:sp>
        <p:nvSpPr>
          <p:cNvPr id="119" name="Shape 119"/>
          <p:cNvSpPr txBox="1"/>
          <p:nvPr/>
        </p:nvSpPr>
        <p:spPr>
          <a:xfrm>
            <a:off x="1246525" y="3414350"/>
            <a:ext cx="4734900" cy="669300"/>
          </a:xfrm>
          <a:prstGeom prst="rect">
            <a:avLst/>
          </a:prstGeom>
          <a:noFill/>
          <a:ln>
            <a:noFill/>
          </a:ln>
        </p:spPr>
        <p:txBody>
          <a:bodyPr anchorCtr="0" anchor="t" bIns="91425" lIns="91425" spcFirstLastPara="1" rIns="91425" wrap="square" tIns="91425">
            <a:noAutofit/>
          </a:bodyPr>
          <a:lstStyle/>
          <a:p>
            <a:pPr indent="-381000" lvl="0" marL="457200" rtl="0">
              <a:lnSpc>
                <a:spcPct val="150000"/>
              </a:lnSpc>
              <a:spcBef>
                <a:spcPts val="0"/>
              </a:spcBef>
              <a:spcAft>
                <a:spcPts val="0"/>
              </a:spcAft>
              <a:buClr>
                <a:schemeClr val="dk1"/>
              </a:buClr>
              <a:buSzPts val="2400"/>
              <a:buChar char="●"/>
            </a:pPr>
            <a:r>
              <a:rPr lang="it-IT" sz="2400">
                <a:solidFill>
                  <a:schemeClr val="dk1"/>
                </a:solidFill>
              </a:rPr>
              <a:t>Always available everywhere</a:t>
            </a:r>
            <a:endParaRPr sz="2400">
              <a:solidFill>
                <a:schemeClr val="dk1"/>
              </a:solidFill>
            </a:endParaRPr>
          </a:p>
          <a:p>
            <a:pPr indent="0" lvl="0" marL="0" rtl="0">
              <a:lnSpc>
                <a:spcPct val="150000"/>
              </a:lnSpc>
              <a:spcBef>
                <a:spcPts val="0"/>
              </a:spcBef>
              <a:spcAft>
                <a:spcPts val="0"/>
              </a:spcAft>
              <a:buNone/>
            </a:pPr>
            <a:r>
              <a:t/>
            </a:r>
            <a:endParaRPr sz="2400"/>
          </a:p>
        </p:txBody>
      </p:sp>
      <p:sp>
        <p:nvSpPr>
          <p:cNvPr id="120" name="Shape 120"/>
          <p:cNvSpPr txBox="1"/>
          <p:nvPr/>
        </p:nvSpPr>
        <p:spPr>
          <a:xfrm>
            <a:off x="1246525" y="3947750"/>
            <a:ext cx="4734900" cy="669300"/>
          </a:xfrm>
          <a:prstGeom prst="rect">
            <a:avLst/>
          </a:prstGeom>
          <a:noFill/>
          <a:ln>
            <a:noFill/>
          </a:ln>
        </p:spPr>
        <p:txBody>
          <a:bodyPr anchorCtr="0" anchor="t" bIns="91425" lIns="91425" spcFirstLastPara="1" rIns="91425" wrap="square" tIns="91425">
            <a:noAutofit/>
          </a:bodyPr>
          <a:lstStyle/>
          <a:p>
            <a:pPr indent="-381000" lvl="0" marL="457200" rtl="0">
              <a:lnSpc>
                <a:spcPct val="150000"/>
              </a:lnSpc>
              <a:spcBef>
                <a:spcPts val="0"/>
              </a:spcBef>
              <a:spcAft>
                <a:spcPts val="0"/>
              </a:spcAft>
              <a:buClr>
                <a:schemeClr val="dk1"/>
              </a:buClr>
              <a:buSzPts val="2400"/>
              <a:buChar char="●"/>
            </a:pPr>
            <a:r>
              <a:rPr lang="it-IT" sz="2400">
                <a:solidFill>
                  <a:schemeClr val="dk1"/>
                </a:solidFill>
              </a:rPr>
              <a:t>Always up-to-date</a:t>
            </a:r>
            <a:endParaRPr sz="2400">
              <a:solidFill>
                <a:schemeClr val="dk1"/>
              </a:solidFill>
            </a:endParaRPr>
          </a:p>
          <a:p>
            <a:pPr indent="0" lvl="0" marL="0" rtl="0">
              <a:lnSpc>
                <a:spcPct val="150000"/>
              </a:lnSpc>
              <a:spcBef>
                <a:spcPts val="0"/>
              </a:spcBef>
              <a:spcAft>
                <a:spcPts val="0"/>
              </a:spcAft>
              <a:buNone/>
            </a:pPr>
            <a:r>
              <a:t/>
            </a:r>
            <a:endParaRPr sz="2400">
              <a:solidFill>
                <a:schemeClr val="dk1"/>
              </a:solidFill>
            </a:endParaRPr>
          </a:p>
          <a:p>
            <a:pPr indent="0" lvl="0" marL="0" rtl="0">
              <a:lnSpc>
                <a:spcPct val="150000"/>
              </a:lnSpc>
              <a:spcBef>
                <a:spcPts val="0"/>
              </a:spcBef>
              <a:spcAft>
                <a:spcPts val="0"/>
              </a:spcAft>
              <a:buNone/>
            </a:pPr>
            <a:r>
              <a:t/>
            </a:r>
            <a:endParaRPr sz="2400"/>
          </a:p>
        </p:txBody>
      </p:sp>
      <p:sp>
        <p:nvSpPr>
          <p:cNvPr id="121" name="Shape 121"/>
          <p:cNvSpPr txBox="1"/>
          <p:nvPr/>
        </p:nvSpPr>
        <p:spPr>
          <a:xfrm>
            <a:off x="1246525" y="4481150"/>
            <a:ext cx="4734900" cy="669300"/>
          </a:xfrm>
          <a:prstGeom prst="rect">
            <a:avLst/>
          </a:prstGeom>
          <a:noFill/>
          <a:ln>
            <a:noFill/>
          </a:ln>
        </p:spPr>
        <p:txBody>
          <a:bodyPr anchorCtr="0" anchor="t" bIns="91425" lIns="91425" spcFirstLastPara="1" rIns="91425" wrap="square" tIns="91425">
            <a:noAutofit/>
          </a:bodyPr>
          <a:lstStyle/>
          <a:p>
            <a:pPr indent="-381000" lvl="0" marL="457200" rtl="0">
              <a:lnSpc>
                <a:spcPct val="150000"/>
              </a:lnSpc>
              <a:spcBef>
                <a:spcPts val="0"/>
              </a:spcBef>
              <a:spcAft>
                <a:spcPts val="0"/>
              </a:spcAft>
              <a:buClr>
                <a:schemeClr val="dk1"/>
              </a:buClr>
              <a:buSzPts val="2400"/>
              <a:buChar char="●"/>
            </a:pPr>
            <a:r>
              <a:rPr lang="it-IT" sz="2400">
                <a:solidFill>
                  <a:schemeClr val="dk1"/>
                </a:solidFill>
              </a:rPr>
              <a:t>A lot of possible extensions </a:t>
            </a:r>
            <a:endParaRPr>
              <a:solidFill>
                <a:schemeClr val="dk1"/>
              </a:solidFill>
            </a:endParaRPr>
          </a:p>
          <a:p>
            <a:pPr indent="0" lvl="0" marL="0" rtl="0">
              <a:lnSpc>
                <a:spcPct val="150000"/>
              </a:lnSpc>
              <a:spcBef>
                <a:spcPts val="0"/>
              </a:spcBef>
              <a:spcAft>
                <a:spcPts val="0"/>
              </a:spcAft>
              <a:buNone/>
            </a:pPr>
            <a:r>
              <a:t/>
            </a:r>
            <a:endParaRPr sz="2400">
              <a:solidFill>
                <a:schemeClr val="dk1"/>
              </a:solidFill>
            </a:endParaRPr>
          </a:p>
          <a:p>
            <a:pPr indent="0" lvl="0" marL="0" rtl="0">
              <a:lnSpc>
                <a:spcPct val="150000"/>
              </a:lnSpc>
              <a:spcBef>
                <a:spcPts val="0"/>
              </a:spcBef>
              <a:spcAft>
                <a:spcPts val="0"/>
              </a:spcAft>
              <a:buNone/>
            </a:pPr>
            <a:r>
              <a:t/>
            </a:r>
            <a:endParaRPr sz="2400">
              <a:solidFill>
                <a:schemeClr val="dk1"/>
              </a:solidFill>
            </a:endParaRPr>
          </a:p>
          <a:p>
            <a:pPr indent="0" lvl="0" marL="0" rtl="0">
              <a:lnSpc>
                <a:spcPct val="150000"/>
              </a:lnSpc>
              <a:spcBef>
                <a:spcPts val="0"/>
              </a:spcBef>
              <a:spcAft>
                <a:spcPts val="0"/>
              </a:spcAft>
              <a:buNone/>
            </a:pPr>
            <a:r>
              <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1000"/>
                                        <p:tgtEl>
                                          <p:spTgt spid="1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pic>
        <p:nvPicPr>
          <p:cNvPr id="126" name="Shape 126"/>
          <p:cNvPicPr preferRelativeResize="0"/>
          <p:nvPr/>
        </p:nvPicPr>
        <p:blipFill rotWithShape="1">
          <a:blip r:embed="rId3">
            <a:alphaModFix/>
          </a:blip>
          <a:srcRect b="0" l="0" r="53384" t="0"/>
          <a:stretch/>
        </p:blipFill>
        <p:spPr>
          <a:xfrm>
            <a:off x="5205726" y="1983088"/>
            <a:ext cx="1292399" cy="1045747"/>
          </a:xfrm>
          <a:prstGeom prst="rect">
            <a:avLst/>
          </a:prstGeom>
          <a:noFill/>
          <a:ln>
            <a:noFill/>
          </a:ln>
        </p:spPr>
      </p:pic>
      <p:sp>
        <p:nvSpPr>
          <p:cNvPr id="127" name="Shape 127"/>
          <p:cNvSpPr/>
          <p:nvPr/>
        </p:nvSpPr>
        <p:spPr>
          <a:xfrm>
            <a:off x="0" y="0"/>
            <a:ext cx="12192000" cy="834300"/>
          </a:xfrm>
          <a:prstGeom prst="rect">
            <a:avLst/>
          </a:prstGeom>
          <a:solidFill>
            <a:schemeClr val="accent2"/>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8" name="Shape 128"/>
          <p:cNvSpPr txBox="1"/>
          <p:nvPr>
            <p:ph type="title"/>
          </p:nvPr>
        </p:nvSpPr>
        <p:spPr>
          <a:xfrm>
            <a:off x="485275" y="60323"/>
            <a:ext cx="10515600" cy="7578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Arial"/>
              <a:buNone/>
            </a:pPr>
            <a:r>
              <a:rPr b="1" lang="it-IT" sz="3600">
                <a:solidFill>
                  <a:schemeClr val="lt1"/>
                </a:solidFill>
                <a:latin typeface="Arial"/>
                <a:ea typeface="Arial"/>
                <a:cs typeface="Arial"/>
                <a:sym typeface="Arial"/>
              </a:rPr>
              <a:t>System architecture</a:t>
            </a:r>
            <a:endParaRPr b="1" i="0" sz="3600" u="none" cap="none" strike="noStrike">
              <a:solidFill>
                <a:schemeClr val="lt1"/>
              </a:solidFill>
              <a:latin typeface="Arial"/>
              <a:ea typeface="Arial"/>
              <a:cs typeface="Arial"/>
              <a:sym typeface="Arial"/>
            </a:endParaRPr>
          </a:p>
        </p:txBody>
      </p:sp>
      <p:pic>
        <p:nvPicPr>
          <p:cNvPr id="129" name="Shape 129"/>
          <p:cNvPicPr preferRelativeResize="0"/>
          <p:nvPr/>
        </p:nvPicPr>
        <p:blipFill rotWithShape="1">
          <a:blip r:embed="rId4">
            <a:alphaModFix/>
          </a:blip>
          <a:srcRect b="21177" l="6959" r="68900" t="58253"/>
          <a:stretch/>
        </p:blipFill>
        <p:spPr>
          <a:xfrm>
            <a:off x="4749525" y="2956600"/>
            <a:ext cx="1987099" cy="2280324"/>
          </a:xfrm>
          <a:prstGeom prst="rect">
            <a:avLst/>
          </a:prstGeom>
          <a:noFill/>
          <a:ln>
            <a:noFill/>
          </a:ln>
        </p:spPr>
      </p:pic>
      <p:pic>
        <p:nvPicPr>
          <p:cNvPr id="130" name="Shape 130"/>
          <p:cNvPicPr preferRelativeResize="0"/>
          <p:nvPr/>
        </p:nvPicPr>
        <p:blipFill>
          <a:blip r:embed="rId5">
            <a:alphaModFix/>
          </a:blip>
          <a:stretch>
            <a:fillRect/>
          </a:stretch>
        </p:blipFill>
        <p:spPr>
          <a:xfrm>
            <a:off x="7979400" y="5698649"/>
            <a:ext cx="1664400" cy="834976"/>
          </a:xfrm>
          <a:prstGeom prst="rect">
            <a:avLst/>
          </a:prstGeom>
          <a:noFill/>
          <a:ln>
            <a:noFill/>
          </a:ln>
        </p:spPr>
      </p:pic>
      <p:cxnSp>
        <p:nvCxnSpPr>
          <p:cNvPr id="131" name="Shape 131"/>
          <p:cNvCxnSpPr/>
          <p:nvPr/>
        </p:nvCxnSpPr>
        <p:spPr>
          <a:xfrm rot="10800000">
            <a:off x="6807750" y="4975050"/>
            <a:ext cx="1573200" cy="723600"/>
          </a:xfrm>
          <a:prstGeom prst="straightConnector1">
            <a:avLst/>
          </a:prstGeom>
          <a:noFill/>
          <a:ln cap="flat" cmpd="sng" w="28575">
            <a:solidFill>
              <a:schemeClr val="dk2"/>
            </a:solidFill>
            <a:prstDash val="solid"/>
            <a:round/>
            <a:headEnd len="med" w="med" type="triangle"/>
            <a:tailEnd len="med" w="med" type="triangle"/>
          </a:ln>
        </p:spPr>
      </p:cxnSp>
      <p:pic>
        <p:nvPicPr>
          <p:cNvPr id="132" name="Shape 132"/>
          <p:cNvPicPr preferRelativeResize="0"/>
          <p:nvPr/>
        </p:nvPicPr>
        <p:blipFill>
          <a:blip r:embed="rId6">
            <a:alphaModFix/>
          </a:blip>
          <a:stretch>
            <a:fillRect/>
          </a:stretch>
        </p:blipFill>
        <p:spPr>
          <a:xfrm>
            <a:off x="2120248" y="5698648"/>
            <a:ext cx="1910750" cy="955375"/>
          </a:xfrm>
          <a:prstGeom prst="rect">
            <a:avLst/>
          </a:prstGeom>
          <a:noFill/>
          <a:ln>
            <a:noFill/>
          </a:ln>
        </p:spPr>
      </p:pic>
      <p:cxnSp>
        <p:nvCxnSpPr>
          <p:cNvPr id="133" name="Shape 133"/>
          <p:cNvCxnSpPr/>
          <p:nvPr/>
        </p:nvCxnSpPr>
        <p:spPr>
          <a:xfrm flipH="1" rot="10800000">
            <a:off x="3484025" y="5029800"/>
            <a:ext cx="1439400" cy="901500"/>
          </a:xfrm>
          <a:prstGeom prst="straightConnector1">
            <a:avLst/>
          </a:prstGeom>
          <a:noFill/>
          <a:ln cap="flat" cmpd="sng" w="28575">
            <a:solidFill>
              <a:schemeClr val="dk2"/>
            </a:solidFill>
            <a:prstDash val="solid"/>
            <a:round/>
            <a:headEnd len="med" w="med" type="triangle"/>
            <a:tailEnd len="med" w="med" type="triangle"/>
          </a:ln>
        </p:spPr>
      </p:cxnSp>
      <p:pic>
        <p:nvPicPr>
          <p:cNvPr id="134" name="Shape 134"/>
          <p:cNvPicPr preferRelativeResize="0"/>
          <p:nvPr/>
        </p:nvPicPr>
        <p:blipFill>
          <a:blip r:embed="rId7">
            <a:alphaModFix/>
          </a:blip>
          <a:stretch>
            <a:fillRect/>
          </a:stretch>
        </p:blipFill>
        <p:spPr>
          <a:xfrm>
            <a:off x="827850" y="3141579"/>
            <a:ext cx="1292399" cy="727245"/>
          </a:xfrm>
          <a:prstGeom prst="rect">
            <a:avLst/>
          </a:prstGeom>
          <a:noFill/>
          <a:ln>
            <a:noFill/>
          </a:ln>
        </p:spPr>
      </p:pic>
      <p:pic>
        <p:nvPicPr>
          <p:cNvPr id="135" name="Shape 135"/>
          <p:cNvPicPr preferRelativeResize="0"/>
          <p:nvPr/>
        </p:nvPicPr>
        <p:blipFill>
          <a:blip r:embed="rId8">
            <a:alphaModFix/>
          </a:blip>
          <a:stretch>
            <a:fillRect/>
          </a:stretch>
        </p:blipFill>
        <p:spPr>
          <a:xfrm>
            <a:off x="278474" y="1179087"/>
            <a:ext cx="3418975" cy="2069992"/>
          </a:xfrm>
          <a:prstGeom prst="rect">
            <a:avLst/>
          </a:prstGeom>
          <a:noFill/>
          <a:ln>
            <a:noFill/>
          </a:ln>
        </p:spPr>
      </p:pic>
      <p:pic>
        <p:nvPicPr>
          <p:cNvPr id="136" name="Shape 136"/>
          <p:cNvPicPr preferRelativeResize="0"/>
          <p:nvPr/>
        </p:nvPicPr>
        <p:blipFill>
          <a:blip r:embed="rId9">
            <a:alphaModFix/>
          </a:blip>
          <a:stretch>
            <a:fillRect/>
          </a:stretch>
        </p:blipFill>
        <p:spPr>
          <a:xfrm>
            <a:off x="8478575" y="1573334"/>
            <a:ext cx="2074488" cy="1383277"/>
          </a:xfrm>
          <a:prstGeom prst="rect">
            <a:avLst/>
          </a:prstGeom>
          <a:noFill/>
          <a:ln>
            <a:noFill/>
          </a:ln>
        </p:spPr>
      </p:pic>
      <p:pic>
        <p:nvPicPr>
          <p:cNvPr id="137" name="Shape 137"/>
          <p:cNvPicPr preferRelativeResize="0"/>
          <p:nvPr/>
        </p:nvPicPr>
        <p:blipFill>
          <a:blip r:embed="rId10">
            <a:alphaModFix/>
          </a:blip>
          <a:stretch>
            <a:fillRect/>
          </a:stretch>
        </p:blipFill>
        <p:spPr>
          <a:xfrm>
            <a:off x="9737175" y="2866163"/>
            <a:ext cx="595288" cy="727250"/>
          </a:xfrm>
          <a:prstGeom prst="rect">
            <a:avLst/>
          </a:prstGeom>
          <a:noFill/>
          <a:ln>
            <a:noFill/>
          </a:ln>
        </p:spPr>
      </p:pic>
      <p:cxnSp>
        <p:nvCxnSpPr>
          <p:cNvPr id="138" name="Shape 138"/>
          <p:cNvCxnSpPr>
            <a:endCxn id="129" idx="1"/>
          </p:cNvCxnSpPr>
          <p:nvPr/>
        </p:nvCxnSpPr>
        <p:spPr>
          <a:xfrm>
            <a:off x="3144825" y="3407962"/>
            <a:ext cx="1604700" cy="688800"/>
          </a:xfrm>
          <a:prstGeom prst="straightConnector1">
            <a:avLst/>
          </a:prstGeom>
          <a:noFill/>
          <a:ln cap="flat" cmpd="sng" w="28575">
            <a:solidFill>
              <a:schemeClr val="dk2"/>
            </a:solidFill>
            <a:prstDash val="solid"/>
            <a:round/>
            <a:headEnd len="med" w="med" type="triangle"/>
            <a:tailEnd len="med" w="med" type="triangle"/>
          </a:ln>
        </p:spPr>
      </p:cxnSp>
      <p:cxnSp>
        <p:nvCxnSpPr>
          <p:cNvPr id="139" name="Shape 139"/>
          <p:cNvCxnSpPr/>
          <p:nvPr/>
        </p:nvCxnSpPr>
        <p:spPr>
          <a:xfrm flipH="1">
            <a:off x="6862000" y="3180250"/>
            <a:ext cx="2145000" cy="950100"/>
          </a:xfrm>
          <a:prstGeom prst="straightConnector1">
            <a:avLst/>
          </a:prstGeom>
          <a:noFill/>
          <a:ln cap="flat" cmpd="sng" w="28575">
            <a:solidFill>
              <a:schemeClr val="dk2"/>
            </a:solidFill>
            <a:prstDash val="solid"/>
            <a:round/>
            <a:headEnd len="med" w="med" type="triangle"/>
            <a:tailEnd len="med" w="med" type="triangle"/>
          </a:ln>
        </p:spPr>
      </p:cxnSp>
      <p:pic>
        <p:nvPicPr>
          <p:cNvPr id="140" name="Shape 140"/>
          <p:cNvPicPr preferRelativeResize="0"/>
          <p:nvPr/>
        </p:nvPicPr>
        <p:blipFill>
          <a:blip r:embed="rId11">
            <a:alphaModFix/>
          </a:blip>
          <a:stretch>
            <a:fillRect/>
          </a:stretch>
        </p:blipFill>
        <p:spPr>
          <a:xfrm>
            <a:off x="10044388" y="1065300"/>
            <a:ext cx="2399325" cy="2399325"/>
          </a:xfrm>
          <a:prstGeom prst="rect">
            <a:avLst/>
          </a:prstGeom>
          <a:noFill/>
          <a:ln>
            <a:noFill/>
          </a:ln>
        </p:spPr>
      </p:pic>
      <p:sp>
        <p:nvSpPr>
          <p:cNvPr id="141" name="Shape 141"/>
          <p:cNvSpPr txBox="1"/>
          <p:nvPr/>
        </p:nvSpPr>
        <p:spPr>
          <a:xfrm rot="1593903">
            <a:off x="7337199" y="4964755"/>
            <a:ext cx="682895" cy="370025"/>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it-IT"/>
              <a:t>HTTP</a:t>
            </a:r>
            <a:endParaRPr b="1"/>
          </a:p>
        </p:txBody>
      </p:sp>
      <p:sp>
        <p:nvSpPr>
          <p:cNvPr id="142" name="Shape 142"/>
          <p:cNvSpPr txBox="1"/>
          <p:nvPr/>
        </p:nvSpPr>
        <p:spPr>
          <a:xfrm rot="-1461514">
            <a:off x="7489551" y="3364520"/>
            <a:ext cx="682999" cy="37004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it-IT"/>
              <a:t>HTTP</a:t>
            </a:r>
            <a:endParaRPr b="1"/>
          </a:p>
        </p:txBody>
      </p:sp>
      <p:sp>
        <p:nvSpPr>
          <p:cNvPr id="143" name="Shape 143"/>
          <p:cNvSpPr txBox="1"/>
          <p:nvPr/>
        </p:nvSpPr>
        <p:spPr>
          <a:xfrm rot="1593903">
            <a:off x="3679599" y="3440755"/>
            <a:ext cx="682895" cy="370025"/>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it-IT"/>
              <a:t>HTTP</a:t>
            </a:r>
            <a:endParaRPr b="1"/>
          </a:p>
        </p:txBody>
      </p:sp>
      <p:sp>
        <p:nvSpPr>
          <p:cNvPr id="144" name="Shape 144"/>
          <p:cNvSpPr txBox="1"/>
          <p:nvPr/>
        </p:nvSpPr>
        <p:spPr>
          <a:xfrm rot="-2045699">
            <a:off x="3755801" y="5117238"/>
            <a:ext cx="682881" cy="370104"/>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it-IT"/>
              <a:t>HTTP</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par>
                                <p:cTn fill="hold" nodeType="with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par>
                                <p:cTn fill="hold" nodeType="with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par>
                                <p:cTn fill="hold" nodeType="with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par>
                                <p:cTn fill="hold" nodeType="with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par>
                                <p:cTn fill="hold" nodeType="with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1000"/>
                                        <p:tgtEl>
                                          <p:spTgt spid="131"/>
                                        </p:tgtEl>
                                      </p:cBhvr>
                                    </p:animEffect>
                                  </p:childTnLst>
                                </p:cTn>
                              </p:par>
                              <p:par>
                                <p:cTn fill="hold" nodeType="with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par>
                                <p:cTn fill="hold" nodeType="with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par>
                                <p:cTn fill="hold" nodeType="with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p:nvPr/>
        </p:nvSpPr>
        <p:spPr>
          <a:xfrm>
            <a:off x="0" y="0"/>
            <a:ext cx="12192000" cy="834300"/>
          </a:xfrm>
          <a:prstGeom prst="rect">
            <a:avLst/>
          </a:prstGeom>
          <a:solidFill>
            <a:schemeClr val="accent2"/>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0" name="Shape 150"/>
          <p:cNvSpPr txBox="1"/>
          <p:nvPr>
            <p:ph type="title"/>
          </p:nvPr>
        </p:nvSpPr>
        <p:spPr>
          <a:xfrm>
            <a:off x="485275" y="60323"/>
            <a:ext cx="10515600" cy="7578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Arial"/>
              <a:buNone/>
            </a:pPr>
            <a:r>
              <a:rPr b="1" lang="it-IT" sz="3600">
                <a:solidFill>
                  <a:schemeClr val="lt1"/>
                </a:solidFill>
                <a:latin typeface="Arial"/>
                <a:ea typeface="Arial"/>
                <a:cs typeface="Arial"/>
                <a:sym typeface="Arial"/>
              </a:rPr>
              <a:t>A closer look</a:t>
            </a:r>
            <a:endParaRPr b="1" i="0" sz="3600" u="none" cap="none" strike="noStrike">
              <a:solidFill>
                <a:schemeClr val="lt1"/>
              </a:solidFill>
              <a:latin typeface="Arial"/>
              <a:ea typeface="Arial"/>
              <a:cs typeface="Arial"/>
              <a:sym typeface="Arial"/>
            </a:endParaRPr>
          </a:p>
        </p:txBody>
      </p:sp>
      <p:pic>
        <p:nvPicPr>
          <p:cNvPr id="151" name="Shape 151"/>
          <p:cNvPicPr preferRelativeResize="0"/>
          <p:nvPr/>
        </p:nvPicPr>
        <p:blipFill rotWithShape="1">
          <a:blip r:embed="rId3">
            <a:alphaModFix/>
          </a:blip>
          <a:srcRect b="7678" l="5970" r="0" t="1774"/>
          <a:stretch/>
        </p:blipFill>
        <p:spPr>
          <a:xfrm>
            <a:off x="2465450" y="1402300"/>
            <a:ext cx="6922097" cy="4999299"/>
          </a:xfrm>
          <a:prstGeom prst="rect">
            <a:avLst/>
          </a:prstGeom>
          <a:noFill/>
          <a:ln>
            <a:noFill/>
          </a:ln>
        </p:spPr>
      </p:pic>
      <p:sp>
        <p:nvSpPr>
          <p:cNvPr id="152" name="Shape 152"/>
          <p:cNvSpPr/>
          <p:nvPr/>
        </p:nvSpPr>
        <p:spPr>
          <a:xfrm>
            <a:off x="2155500" y="3706775"/>
            <a:ext cx="1506300" cy="1348800"/>
          </a:xfrm>
          <a:prstGeom prst="ellipse">
            <a:avLst/>
          </a:prstGeom>
          <a:noFill/>
          <a:ln cap="flat" cmpd="sng" w="762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a:off x="2993700" y="2872475"/>
            <a:ext cx="1028700" cy="834300"/>
          </a:xfrm>
          <a:prstGeom prst="ellipse">
            <a:avLst/>
          </a:prstGeom>
          <a:noFill/>
          <a:ln cap="flat" cmpd="sng" w="762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4" name="Shape 154"/>
          <p:cNvSpPr/>
          <p:nvPr/>
        </p:nvSpPr>
        <p:spPr>
          <a:xfrm>
            <a:off x="7032300" y="1274125"/>
            <a:ext cx="1708800" cy="1495500"/>
          </a:xfrm>
          <a:prstGeom prst="ellipse">
            <a:avLst/>
          </a:prstGeom>
          <a:noFill/>
          <a:ln cap="flat" cmpd="sng" w="762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55" name="Shape 155"/>
          <p:cNvCxnSpPr/>
          <p:nvPr/>
        </p:nvCxnSpPr>
        <p:spPr>
          <a:xfrm>
            <a:off x="8643252" y="1721736"/>
            <a:ext cx="1788600" cy="0"/>
          </a:xfrm>
          <a:prstGeom prst="straightConnector1">
            <a:avLst/>
          </a:prstGeom>
          <a:noFill/>
          <a:ln cap="flat" cmpd="sng" w="76200">
            <a:solidFill>
              <a:srgbClr val="FFFF00"/>
            </a:solidFill>
            <a:prstDash val="solid"/>
            <a:round/>
            <a:headEnd len="med" w="med" type="none"/>
            <a:tailEnd len="med" w="med" type="none"/>
          </a:ln>
        </p:spPr>
      </p:cxnSp>
      <p:sp>
        <p:nvSpPr>
          <p:cNvPr id="156" name="Shape 156"/>
          <p:cNvSpPr txBox="1"/>
          <p:nvPr/>
        </p:nvSpPr>
        <p:spPr>
          <a:xfrm>
            <a:off x="8737200" y="1181900"/>
            <a:ext cx="1708800" cy="463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it-IT" sz="2400">
                <a:solidFill>
                  <a:srgbClr val="E69138"/>
                </a:solidFill>
              </a:rPr>
              <a:t>PiCamera</a:t>
            </a:r>
            <a:endParaRPr b="1" sz="2400">
              <a:solidFill>
                <a:srgbClr val="E69138"/>
              </a:solidFill>
            </a:endParaRPr>
          </a:p>
        </p:txBody>
      </p:sp>
      <p:cxnSp>
        <p:nvCxnSpPr>
          <p:cNvPr id="157" name="Shape 157"/>
          <p:cNvCxnSpPr/>
          <p:nvPr/>
        </p:nvCxnSpPr>
        <p:spPr>
          <a:xfrm>
            <a:off x="3385452" y="2559936"/>
            <a:ext cx="1301700" cy="28200"/>
          </a:xfrm>
          <a:prstGeom prst="straightConnector1">
            <a:avLst/>
          </a:prstGeom>
          <a:noFill/>
          <a:ln cap="flat" cmpd="sng" w="76200">
            <a:solidFill>
              <a:srgbClr val="FFFF00"/>
            </a:solidFill>
            <a:prstDash val="solid"/>
            <a:round/>
            <a:headEnd len="med" w="med" type="none"/>
            <a:tailEnd len="med" w="med" type="none"/>
          </a:ln>
        </p:spPr>
      </p:cxnSp>
      <p:cxnSp>
        <p:nvCxnSpPr>
          <p:cNvPr id="158" name="Shape 158"/>
          <p:cNvCxnSpPr/>
          <p:nvPr/>
        </p:nvCxnSpPr>
        <p:spPr>
          <a:xfrm rot="10800000">
            <a:off x="3417499" y="2548059"/>
            <a:ext cx="0" cy="332700"/>
          </a:xfrm>
          <a:prstGeom prst="straightConnector1">
            <a:avLst/>
          </a:prstGeom>
          <a:noFill/>
          <a:ln cap="flat" cmpd="sng" w="76200">
            <a:solidFill>
              <a:srgbClr val="FFFF00"/>
            </a:solidFill>
            <a:prstDash val="solid"/>
            <a:round/>
            <a:headEnd len="med" w="med" type="none"/>
            <a:tailEnd len="med" w="med" type="none"/>
          </a:ln>
        </p:spPr>
      </p:cxnSp>
      <p:sp>
        <p:nvSpPr>
          <p:cNvPr id="159" name="Shape 159"/>
          <p:cNvSpPr txBox="1"/>
          <p:nvPr/>
        </p:nvSpPr>
        <p:spPr>
          <a:xfrm>
            <a:off x="3250800" y="2020100"/>
            <a:ext cx="1708800" cy="463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it-IT" sz="2400">
                <a:solidFill>
                  <a:srgbClr val="E69138"/>
                </a:solidFill>
              </a:rPr>
              <a:t>White led</a:t>
            </a:r>
            <a:endParaRPr b="1" sz="2400">
              <a:solidFill>
                <a:srgbClr val="E69138"/>
              </a:solidFill>
            </a:endParaRPr>
          </a:p>
        </p:txBody>
      </p:sp>
      <p:cxnSp>
        <p:nvCxnSpPr>
          <p:cNvPr id="160" name="Shape 160"/>
          <p:cNvCxnSpPr/>
          <p:nvPr/>
        </p:nvCxnSpPr>
        <p:spPr>
          <a:xfrm flipH="1" rot="10800000">
            <a:off x="1060800" y="5882075"/>
            <a:ext cx="2190000" cy="27600"/>
          </a:xfrm>
          <a:prstGeom prst="straightConnector1">
            <a:avLst/>
          </a:prstGeom>
          <a:noFill/>
          <a:ln cap="flat" cmpd="sng" w="76200">
            <a:solidFill>
              <a:srgbClr val="FFFF00"/>
            </a:solidFill>
            <a:prstDash val="solid"/>
            <a:round/>
            <a:headEnd len="med" w="med" type="none"/>
            <a:tailEnd len="med" w="med" type="none"/>
          </a:ln>
        </p:spPr>
      </p:cxnSp>
      <p:cxnSp>
        <p:nvCxnSpPr>
          <p:cNvPr id="161" name="Shape 161"/>
          <p:cNvCxnSpPr/>
          <p:nvPr/>
        </p:nvCxnSpPr>
        <p:spPr>
          <a:xfrm>
            <a:off x="3215850" y="5046650"/>
            <a:ext cx="34800" cy="859800"/>
          </a:xfrm>
          <a:prstGeom prst="straightConnector1">
            <a:avLst/>
          </a:prstGeom>
          <a:noFill/>
          <a:ln cap="flat" cmpd="sng" w="76200">
            <a:solidFill>
              <a:srgbClr val="FFFF00"/>
            </a:solidFill>
            <a:prstDash val="solid"/>
            <a:round/>
            <a:headEnd len="med" w="med" type="none"/>
            <a:tailEnd len="med" w="med" type="none"/>
          </a:ln>
        </p:spPr>
      </p:cxnSp>
      <p:sp>
        <p:nvSpPr>
          <p:cNvPr id="162" name="Shape 162"/>
          <p:cNvSpPr txBox="1"/>
          <p:nvPr/>
        </p:nvSpPr>
        <p:spPr>
          <a:xfrm>
            <a:off x="1141293" y="5378125"/>
            <a:ext cx="2244600" cy="463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it-IT" sz="2400">
                <a:solidFill>
                  <a:srgbClr val="E69138"/>
                </a:solidFill>
              </a:rPr>
              <a:t>Light Sensor</a:t>
            </a:r>
            <a:endParaRPr b="1" sz="2400">
              <a:solidFill>
                <a:srgbClr val="E69138"/>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par>
                                <p:cTn fill="hold" nodeType="with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par>
                                <p:cTn fill="hold" nodeType="with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par>
                                <p:cTn fill="hold" nodeType="with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par>
                                <p:cTn fill="hold" nodeType="with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par>
                                <p:cTn fill="hold" nodeType="with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par>
                                <p:cTn fill="hold" nodeType="with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p:nvPr/>
        </p:nvSpPr>
        <p:spPr>
          <a:xfrm>
            <a:off x="0" y="0"/>
            <a:ext cx="12192000" cy="834189"/>
          </a:xfrm>
          <a:prstGeom prst="rect">
            <a:avLst/>
          </a:prstGeom>
          <a:solidFill>
            <a:schemeClr val="accent2"/>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8" name="Shape 168"/>
          <p:cNvSpPr txBox="1"/>
          <p:nvPr>
            <p:ph type="title"/>
          </p:nvPr>
        </p:nvSpPr>
        <p:spPr>
          <a:xfrm>
            <a:off x="485275" y="60323"/>
            <a:ext cx="10515600" cy="75782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Arial"/>
              <a:buNone/>
            </a:pPr>
            <a:r>
              <a:rPr b="1" lang="it-IT" sz="3600">
                <a:solidFill>
                  <a:schemeClr val="lt1"/>
                </a:solidFill>
                <a:latin typeface="Arial"/>
                <a:ea typeface="Arial"/>
                <a:cs typeface="Arial"/>
                <a:sym typeface="Arial"/>
              </a:rPr>
              <a:t>Image segmentation and recognition</a:t>
            </a:r>
            <a:endParaRPr b="1" i="0" sz="3600" u="none" cap="none" strike="noStrike">
              <a:solidFill>
                <a:schemeClr val="lt1"/>
              </a:solidFill>
              <a:latin typeface="Arial"/>
              <a:ea typeface="Arial"/>
              <a:cs typeface="Arial"/>
              <a:sym typeface="Arial"/>
            </a:endParaRPr>
          </a:p>
        </p:txBody>
      </p:sp>
      <p:sp>
        <p:nvSpPr>
          <p:cNvPr id="169" name="Shape 169"/>
          <p:cNvSpPr txBox="1"/>
          <p:nvPr/>
        </p:nvSpPr>
        <p:spPr>
          <a:xfrm>
            <a:off x="7367875" y="2030400"/>
            <a:ext cx="4546800" cy="2797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it-IT" sz="2400"/>
              <a:t>Generated List:</a:t>
            </a:r>
            <a:endParaRPr b="1" sz="2400"/>
          </a:p>
          <a:p>
            <a:pPr indent="0" lvl="0" marL="0">
              <a:spcBef>
                <a:spcPts val="0"/>
              </a:spcBef>
              <a:spcAft>
                <a:spcPts val="0"/>
              </a:spcAft>
              <a:buNone/>
            </a:pPr>
            <a:r>
              <a:t/>
            </a:r>
            <a:endParaRPr sz="2400"/>
          </a:p>
          <a:p>
            <a:pPr indent="-381000" lvl="0" marL="457200">
              <a:spcBef>
                <a:spcPts val="0"/>
              </a:spcBef>
              <a:spcAft>
                <a:spcPts val="0"/>
              </a:spcAft>
              <a:buClr>
                <a:schemeClr val="dk1"/>
              </a:buClr>
              <a:buSzPts val="2400"/>
              <a:buChar char="-"/>
            </a:pPr>
            <a:r>
              <a:rPr lang="it-IT" sz="2400">
                <a:solidFill>
                  <a:schemeClr val="dk1"/>
                </a:solidFill>
                <a:highlight>
                  <a:srgbClr val="FFFFFF"/>
                </a:highlight>
              </a:rPr>
              <a:t>'beans': 0.7679</a:t>
            </a:r>
            <a:endParaRPr sz="2400">
              <a:solidFill>
                <a:schemeClr val="dk1"/>
              </a:solidFill>
              <a:highlight>
                <a:srgbClr val="FFFFFF"/>
              </a:highlight>
            </a:endParaRPr>
          </a:p>
          <a:p>
            <a:pPr indent="-381000" lvl="0" marL="457200">
              <a:spcBef>
                <a:spcPts val="0"/>
              </a:spcBef>
              <a:spcAft>
                <a:spcPts val="0"/>
              </a:spcAft>
              <a:buClr>
                <a:schemeClr val="dk1"/>
              </a:buClr>
              <a:buSzPts val="2400"/>
              <a:buChar char="-"/>
            </a:pPr>
            <a:r>
              <a:rPr lang="it-IT" sz="2400">
                <a:solidFill>
                  <a:schemeClr val="dk1"/>
                </a:solidFill>
                <a:highlight>
                  <a:srgbClr val="FFFFFF"/>
                </a:highlight>
              </a:rPr>
              <a:t>'corn': 0.6079</a:t>
            </a:r>
            <a:endParaRPr sz="2400">
              <a:solidFill>
                <a:schemeClr val="dk1"/>
              </a:solidFill>
              <a:highlight>
                <a:srgbClr val="FFFFFF"/>
              </a:highlight>
            </a:endParaRPr>
          </a:p>
          <a:p>
            <a:pPr indent="-381000" lvl="0" marL="457200">
              <a:spcBef>
                <a:spcPts val="0"/>
              </a:spcBef>
              <a:spcAft>
                <a:spcPts val="0"/>
              </a:spcAft>
              <a:buClr>
                <a:schemeClr val="dk1"/>
              </a:buClr>
              <a:buSzPts val="2400"/>
              <a:buChar char="-"/>
            </a:pPr>
            <a:r>
              <a:rPr lang="it-IT" sz="2400">
                <a:solidFill>
                  <a:schemeClr val="dk1"/>
                </a:solidFill>
                <a:highlight>
                  <a:srgbClr val="FFFFFF"/>
                </a:highlight>
              </a:rPr>
              <a:t>'tomato sauce': 0.4357</a:t>
            </a:r>
            <a:endParaRPr sz="2400">
              <a:solidFill>
                <a:schemeClr val="dk1"/>
              </a:solidFill>
              <a:highlight>
                <a:srgbClr val="FFFFFF"/>
              </a:highlight>
            </a:endParaRPr>
          </a:p>
          <a:p>
            <a:pPr indent="-381000" lvl="0" marL="457200">
              <a:spcBef>
                <a:spcPts val="0"/>
              </a:spcBef>
              <a:spcAft>
                <a:spcPts val="0"/>
              </a:spcAft>
              <a:buClr>
                <a:schemeClr val="dk1"/>
              </a:buClr>
              <a:buSzPts val="2400"/>
              <a:buChar char="-"/>
            </a:pPr>
            <a:r>
              <a:rPr lang="it-IT" sz="2400">
                <a:solidFill>
                  <a:schemeClr val="dk1"/>
                </a:solidFill>
                <a:highlight>
                  <a:srgbClr val="FFFFFF"/>
                </a:highlight>
              </a:rPr>
              <a:t>'</a:t>
            </a:r>
            <a:r>
              <a:rPr lang="it-IT" sz="2400">
                <a:solidFill>
                  <a:schemeClr val="dk1"/>
                </a:solidFill>
                <a:highlight>
                  <a:srgbClr val="FFFFFF"/>
                </a:highlight>
              </a:rPr>
              <a:t>nuts</a:t>
            </a:r>
            <a:r>
              <a:rPr lang="it-IT" sz="2400">
                <a:solidFill>
                  <a:schemeClr val="dk1"/>
                </a:solidFill>
                <a:highlight>
                  <a:srgbClr val="FFFFFF"/>
                </a:highlight>
              </a:rPr>
              <a:t>': 0.5579</a:t>
            </a:r>
            <a:endParaRPr sz="2400"/>
          </a:p>
        </p:txBody>
      </p:sp>
      <p:pic>
        <p:nvPicPr>
          <p:cNvPr id="170" name="Shape 170"/>
          <p:cNvPicPr preferRelativeResize="0"/>
          <p:nvPr/>
        </p:nvPicPr>
        <p:blipFill>
          <a:blip r:embed="rId3">
            <a:alphaModFix/>
          </a:blip>
          <a:stretch>
            <a:fillRect/>
          </a:stretch>
        </p:blipFill>
        <p:spPr>
          <a:xfrm>
            <a:off x="3926575" y="1903975"/>
            <a:ext cx="2890175" cy="3853575"/>
          </a:xfrm>
          <a:prstGeom prst="rect">
            <a:avLst/>
          </a:prstGeom>
          <a:noFill/>
          <a:ln>
            <a:noFill/>
          </a:ln>
        </p:spPr>
      </p:pic>
      <p:pic>
        <p:nvPicPr>
          <p:cNvPr id="171" name="Shape 171"/>
          <p:cNvPicPr preferRelativeResize="0"/>
          <p:nvPr/>
        </p:nvPicPr>
        <p:blipFill>
          <a:blip r:embed="rId4">
            <a:alphaModFix/>
          </a:blip>
          <a:stretch>
            <a:fillRect/>
          </a:stretch>
        </p:blipFill>
        <p:spPr>
          <a:xfrm>
            <a:off x="485275" y="1903974"/>
            <a:ext cx="2890176" cy="385353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Shape 176"/>
          <p:cNvSpPr/>
          <p:nvPr/>
        </p:nvSpPr>
        <p:spPr>
          <a:xfrm>
            <a:off x="0" y="0"/>
            <a:ext cx="12192000" cy="834189"/>
          </a:xfrm>
          <a:prstGeom prst="rect">
            <a:avLst/>
          </a:prstGeom>
          <a:solidFill>
            <a:schemeClr val="accent2"/>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77" name="Shape 177"/>
          <p:cNvSpPr txBox="1"/>
          <p:nvPr>
            <p:ph type="title"/>
          </p:nvPr>
        </p:nvSpPr>
        <p:spPr>
          <a:xfrm>
            <a:off x="485275" y="60323"/>
            <a:ext cx="10515600" cy="75782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Arial"/>
              <a:buNone/>
            </a:pPr>
            <a:r>
              <a:rPr b="1" lang="it-IT" sz="3600">
                <a:solidFill>
                  <a:schemeClr val="lt1"/>
                </a:solidFill>
                <a:latin typeface="Arial"/>
                <a:ea typeface="Arial"/>
                <a:cs typeface="Arial"/>
                <a:sym typeface="Arial"/>
              </a:rPr>
              <a:t>Use case 1 - The story of our life</a:t>
            </a:r>
            <a:endParaRPr b="1" i="0" sz="3600" u="none" cap="none" strike="noStrike">
              <a:solidFill>
                <a:schemeClr val="lt1"/>
              </a:solidFill>
              <a:latin typeface="Arial"/>
              <a:ea typeface="Arial"/>
              <a:cs typeface="Arial"/>
              <a:sym typeface="Arial"/>
            </a:endParaRPr>
          </a:p>
        </p:txBody>
      </p:sp>
      <p:sp>
        <p:nvSpPr>
          <p:cNvPr id="178" name="Shape 178"/>
          <p:cNvSpPr/>
          <p:nvPr/>
        </p:nvSpPr>
        <p:spPr>
          <a:xfrm>
            <a:off x="9514800" y="2172150"/>
            <a:ext cx="1248600" cy="834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179" name="Shape 179"/>
          <p:cNvPicPr preferRelativeResize="0"/>
          <p:nvPr/>
        </p:nvPicPr>
        <p:blipFill>
          <a:blip r:embed="rId3">
            <a:alphaModFix/>
          </a:blip>
          <a:stretch>
            <a:fillRect/>
          </a:stretch>
        </p:blipFill>
        <p:spPr>
          <a:xfrm>
            <a:off x="5865125" y="2057400"/>
            <a:ext cx="5765201" cy="3520025"/>
          </a:xfrm>
          <a:prstGeom prst="rect">
            <a:avLst/>
          </a:prstGeom>
          <a:noFill/>
          <a:ln>
            <a:noFill/>
          </a:ln>
        </p:spPr>
      </p:pic>
      <p:pic>
        <p:nvPicPr>
          <p:cNvPr id="180" name="Shape 180"/>
          <p:cNvPicPr preferRelativeResize="0"/>
          <p:nvPr/>
        </p:nvPicPr>
        <p:blipFill>
          <a:blip r:embed="rId4">
            <a:alphaModFix/>
          </a:blip>
          <a:stretch>
            <a:fillRect/>
          </a:stretch>
        </p:blipFill>
        <p:spPr>
          <a:xfrm>
            <a:off x="927175" y="1653825"/>
            <a:ext cx="4253275" cy="42178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p:nvPr/>
        </p:nvSpPr>
        <p:spPr>
          <a:xfrm>
            <a:off x="0" y="0"/>
            <a:ext cx="12192000" cy="834300"/>
          </a:xfrm>
          <a:prstGeom prst="rect">
            <a:avLst/>
          </a:prstGeom>
          <a:solidFill>
            <a:schemeClr val="accent2"/>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6" name="Shape 186"/>
          <p:cNvSpPr txBox="1"/>
          <p:nvPr>
            <p:ph type="title"/>
          </p:nvPr>
        </p:nvSpPr>
        <p:spPr>
          <a:xfrm>
            <a:off x="485275" y="60323"/>
            <a:ext cx="10515600" cy="7578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600"/>
              <a:buFont typeface="Arial"/>
              <a:buNone/>
            </a:pPr>
            <a:r>
              <a:rPr b="1" lang="it-IT" sz="3600">
                <a:solidFill>
                  <a:schemeClr val="lt1"/>
                </a:solidFill>
                <a:latin typeface="Arial"/>
                <a:ea typeface="Arial"/>
                <a:cs typeface="Arial"/>
                <a:sym typeface="Arial"/>
              </a:rPr>
              <a:t>Use case 2 - Recognition and advice</a:t>
            </a:r>
            <a:endParaRPr b="1" i="0" sz="3600" u="none" cap="none" strike="noStrike">
              <a:solidFill>
                <a:schemeClr val="lt1"/>
              </a:solidFill>
              <a:latin typeface="Arial"/>
              <a:ea typeface="Arial"/>
              <a:cs typeface="Arial"/>
              <a:sym typeface="Arial"/>
            </a:endParaRPr>
          </a:p>
        </p:txBody>
      </p:sp>
      <p:sp>
        <p:nvSpPr>
          <p:cNvPr id="187" name="Shape 187"/>
          <p:cNvSpPr/>
          <p:nvPr/>
        </p:nvSpPr>
        <p:spPr>
          <a:xfrm>
            <a:off x="9514800" y="2172150"/>
            <a:ext cx="1248600" cy="834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188" name="Shape 188"/>
          <p:cNvPicPr preferRelativeResize="0"/>
          <p:nvPr/>
        </p:nvPicPr>
        <p:blipFill>
          <a:blip r:embed="rId3">
            <a:alphaModFix/>
          </a:blip>
          <a:stretch>
            <a:fillRect/>
          </a:stretch>
        </p:blipFill>
        <p:spPr>
          <a:xfrm>
            <a:off x="7191100" y="1659300"/>
            <a:ext cx="3877100" cy="4191450"/>
          </a:xfrm>
          <a:prstGeom prst="rect">
            <a:avLst/>
          </a:prstGeom>
          <a:noFill/>
          <a:ln>
            <a:noFill/>
          </a:ln>
        </p:spPr>
      </p:pic>
      <p:pic>
        <p:nvPicPr>
          <p:cNvPr id="189" name="Shape 189"/>
          <p:cNvPicPr preferRelativeResize="0"/>
          <p:nvPr/>
        </p:nvPicPr>
        <p:blipFill rotWithShape="1">
          <a:blip r:embed="rId4">
            <a:alphaModFix/>
          </a:blip>
          <a:srcRect b="4888" l="0" r="0" t="0"/>
          <a:stretch/>
        </p:blipFill>
        <p:spPr>
          <a:xfrm>
            <a:off x="929500" y="1703974"/>
            <a:ext cx="5115175" cy="41914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